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5.xml" ContentType="application/vnd.openxmlformats-officedocument.presentationml.tags+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0"/>
  </p:notesMasterIdLst>
  <p:handoutMasterIdLst>
    <p:handoutMasterId r:id="rId21"/>
  </p:handoutMasterIdLst>
  <p:sldIdLst>
    <p:sldId id="256" r:id="rId2"/>
    <p:sldId id="272" r:id="rId3"/>
    <p:sldId id="294" r:id="rId4"/>
    <p:sldId id="292" r:id="rId5"/>
    <p:sldId id="296" r:id="rId6"/>
    <p:sldId id="274" r:id="rId7"/>
    <p:sldId id="280" r:id="rId8"/>
    <p:sldId id="264" r:id="rId9"/>
    <p:sldId id="297" r:id="rId10"/>
    <p:sldId id="298" r:id="rId11"/>
    <p:sldId id="299" r:id="rId12"/>
    <p:sldId id="265" r:id="rId13"/>
    <p:sldId id="281" r:id="rId14"/>
    <p:sldId id="267" r:id="rId15"/>
    <p:sldId id="271" r:id="rId16"/>
    <p:sldId id="300" r:id="rId17"/>
    <p:sldId id="282" r:id="rId18"/>
    <p:sldId id="285" r:id="rId19"/>
  </p:sldIdLst>
  <p:sldSz cx="8999538" cy="5040313"/>
  <p:notesSz cx="6858000" cy="9144000"/>
  <p:custDataLst>
    <p:tags r:id="rId2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8" userDrawn="1">
          <p15:clr>
            <a:srgbClr val="A4A3A4"/>
          </p15:clr>
        </p15:guide>
        <p15:guide id="2" pos="2835" userDrawn="1">
          <p15:clr>
            <a:srgbClr val="A4A3A4"/>
          </p15:clr>
        </p15:guide>
        <p15:guide id="3" orient="horz" pos="462" userDrawn="1">
          <p15:clr>
            <a:srgbClr val="A4A3A4"/>
          </p15:clr>
        </p15:guide>
        <p15:guide id="4" orient="horz" pos="1811" userDrawn="1">
          <p15:clr>
            <a:srgbClr val="A4A3A4"/>
          </p15:clr>
        </p15:guide>
        <p15:guide id="5" pos="3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85F1"/>
    <a:srgbClr val="323B43"/>
    <a:srgbClr val="32589A"/>
    <a:srgbClr val="86BACC"/>
    <a:srgbClr val="64ADD3"/>
    <a:srgbClr val="3D9DE0"/>
    <a:srgbClr val="667F99"/>
    <a:srgbClr val="287ED7"/>
    <a:srgbClr val="1B7EE4"/>
    <a:srgbClr val="347F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585" autoAdjust="0"/>
  </p:normalViewPr>
  <p:slideViewPr>
    <p:cSldViewPr snapToGrid="0" showGuides="1">
      <p:cViewPr varScale="1">
        <p:scale>
          <a:sx n="98" d="100"/>
          <a:sy n="98" d="100"/>
        </p:scale>
        <p:origin x="404" y="64"/>
      </p:cViewPr>
      <p:guideLst>
        <p:guide orient="horz" pos="1588"/>
        <p:guide pos="2835"/>
        <p:guide orient="horz" pos="462"/>
        <p:guide orient="horz" pos="1811"/>
        <p:guide pos="317"/>
      </p:guideLst>
    </p:cSldViewPr>
  </p:slideViewPr>
  <p:notesTextViewPr>
    <p:cViewPr>
      <p:scale>
        <a:sx n="1" d="1"/>
        <a:sy n="1" d="1"/>
      </p:scale>
      <p:origin x="0" y="0"/>
    </p:cViewPr>
  </p:notesTextViewPr>
  <p:sorterViewPr>
    <p:cViewPr>
      <p:scale>
        <a:sx n="50" d="100"/>
        <a:sy n="50" d="100"/>
      </p:scale>
      <p:origin x="0" y="-504"/>
    </p:cViewPr>
  </p:sorterViewPr>
  <p:notesViewPr>
    <p:cSldViewPr snapToGrid="0">
      <p:cViewPr varScale="1">
        <p:scale>
          <a:sx n="55" d="100"/>
          <a:sy n="55" d="100"/>
        </p:scale>
        <p:origin x="2604" y="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series 1</c:v>
                </c:pt>
              </c:strCache>
            </c:strRef>
          </c:tx>
          <c:spPr>
            <a:ln w="28575" cap="rnd">
              <a:solidFill>
                <a:schemeClr val="bg1"/>
              </a:solidFill>
              <a:round/>
            </a:ln>
            <a:effectLst/>
          </c:spPr>
          <c:marker>
            <c:symbol val="none"/>
          </c:marker>
          <c:cat>
            <c:strRef>
              <c:f>Sheet1!$A$2:$A$6</c:f>
              <c:strCache>
                <c:ptCount val="5"/>
                <c:pt idx="0">
                  <c:v>one</c:v>
                </c:pt>
                <c:pt idx="1">
                  <c:v>two</c:v>
                </c:pt>
                <c:pt idx="2">
                  <c:v>three</c:v>
                </c:pt>
                <c:pt idx="3">
                  <c:v>four</c:v>
                </c:pt>
                <c:pt idx="4">
                  <c:v>five</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37F2-47DC-ABC3-FFDA6F647705}"/>
            </c:ext>
          </c:extLst>
        </c:ser>
        <c:ser>
          <c:idx val="1"/>
          <c:order val="1"/>
          <c:tx>
            <c:strRef>
              <c:f>Sheet1!$C$1</c:f>
              <c:strCache>
                <c:ptCount val="1"/>
                <c:pt idx="0">
                  <c:v>series 2</c:v>
                </c:pt>
              </c:strCache>
            </c:strRef>
          </c:tx>
          <c:spPr>
            <a:ln w="28575" cap="rnd">
              <a:solidFill>
                <a:srgbClr val="323B43"/>
              </a:solidFill>
              <a:round/>
            </a:ln>
            <a:effectLst/>
          </c:spPr>
          <c:marker>
            <c:symbol val="none"/>
          </c:marker>
          <c:cat>
            <c:strRef>
              <c:f>Sheet1!$A$2:$A$6</c:f>
              <c:strCache>
                <c:ptCount val="5"/>
                <c:pt idx="0">
                  <c:v>one</c:v>
                </c:pt>
                <c:pt idx="1">
                  <c:v>two</c:v>
                </c:pt>
                <c:pt idx="2">
                  <c:v>three</c:v>
                </c:pt>
                <c:pt idx="3">
                  <c:v>four</c:v>
                </c:pt>
                <c:pt idx="4">
                  <c:v>five</c:v>
                </c:pt>
              </c:strCache>
            </c:str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37F2-47DC-ABC3-FFDA6F647705}"/>
            </c:ext>
          </c:extLst>
        </c:ser>
        <c:dLbls>
          <c:showLegendKey val="0"/>
          <c:showVal val="0"/>
          <c:showCatName val="0"/>
          <c:showSerName val="0"/>
          <c:showPercent val="0"/>
          <c:showBubbleSize val="0"/>
        </c:dLbls>
        <c:axId val="980706224"/>
        <c:axId val="1422521248"/>
      </c:radarChart>
      <c:catAx>
        <c:axId val="980706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lumMod val="95000"/>
                  </a:schemeClr>
                </a:solidFill>
                <a:latin typeface="+mn-lt"/>
                <a:ea typeface="+mn-ea"/>
                <a:cs typeface="+mn-cs"/>
              </a:defRPr>
            </a:pPr>
            <a:endParaRPr lang="zh-CN"/>
          </a:p>
        </c:txPr>
        <c:crossAx val="1422521248"/>
        <c:crosses val="autoZero"/>
        <c:auto val="1"/>
        <c:lblAlgn val="ctr"/>
        <c:lblOffset val="100"/>
        <c:noMultiLvlLbl val="0"/>
      </c:catAx>
      <c:valAx>
        <c:axId val="1422521248"/>
        <c:scaling>
          <c:orientation val="minMax"/>
        </c:scaling>
        <c:delete val="1"/>
        <c:axPos val="l"/>
        <c:numFmt formatCode="General" sourceLinked="1"/>
        <c:majorTickMark val="none"/>
        <c:minorTickMark val="none"/>
        <c:tickLblPos val="nextTo"/>
        <c:crossAx val="9807062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lumMod val="9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series 1</c:v>
                </c:pt>
              </c:strCache>
            </c:strRef>
          </c:tx>
          <c:spPr>
            <a:ln w="28575" cap="rnd">
              <a:solidFill>
                <a:schemeClr val="bg1"/>
              </a:solidFill>
              <a:round/>
            </a:ln>
            <a:effectLst/>
          </c:spPr>
          <c:marker>
            <c:symbol val="none"/>
          </c:marker>
          <c:cat>
            <c:strRef>
              <c:f>Sheet1!$A$2:$A$6</c:f>
              <c:strCache>
                <c:ptCount val="5"/>
                <c:pt idx="0">
                  <c:v>one</c:v>
                </c:pt>
                <c:pt idx="1">
                  <c:v>two</c:v>
                </c:pt>
                <c:pt idx="2">
                  <c:v>three</c:v>
                </c:pt>
                <c:pt idx="3">
                  <c:v>four</c:v>
                </c:pt>
                <c:pt idx="4">
                  <c:v>five</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37F2-47DC-ABC3-FFDA6F647705}"/>
            </c:ext>
          </c:extLst>
        </c:ser>
        <c:ser>
          <c:idx val="1"/>
          <c:order val="1"/>
          <c:tx>
            <c:strRef>
              <c:f>Sheet1!$C$1</c:f>
              <c:strCache>
                <c:ptCount val="1"/>
                <c:pt idx="0">
                  <c:v>series 2</c:v>
                </c:pt>
              </c:strCache>
            </c:strRef>
          </c:tx>
          <c:spPr>
            <a:ln w="28575" cap="rnd">
              <a:solidFill>
                <a:srgbClr val="323B43"/>
              </a:solidFill>
              <a:round/>
            </a:ln>
            <a:effectLst/>
          </c:spPr>
          <c:marker>
            <c:symbol val="none"/>
          </c:marker>
          <c:cat>
            <c:strRef>
              <c:f>Sheet1!$A$2:$A$6</c:f>
              <c:strCache>
                <c:ptCount val="5"/>
                <c:pt idx="0">
                  <c:v>one</c:v>
                </c:pt>
                <c:pt idx="1">
                  <c:v>two</c:v>
                </c:pt>
                <c:pt idx="2">
                  <c:v>three</c:v>
                </c:pt>
                <c:pt idx="3">
                  <c:v>four</c:v>
                </c:pt>
                <c:pt idx="4">
                  <c:v>five</c:v>
                </c:pt>
              </c:strCache>
            </c:str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37F2-47DC-ABC3-FFDA6F647705}"/>
            </c:ext>
          </c:extLst>
        </c:ser>
        <c:dLbls>
          <c:showLegendKey val="0"/>
          <c:showVal val="0"/>
          <c:showCatName val="0"/>
          <c:showSerName val="0"/>
          <c:showPercent val="0"/>
          <c:showBubbleSize val="0"/>
        </c:dLbls>
        <c:axId val="980706224"/>
        <c:axId val="1422521248"/>
      </c:radarChart>
      <c:catAx>
        <c:axId val="980706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lumMod val="95000"/>
                  </a:schemeClr>
                </a:solidFill>
                <a:latin typeface="+mn-lt"/>
                <a:ea typeface="+mn-ea"/>
                <a:cs typeface="+mn-cs"/>
              </a:defRPr>
            </a:pPr>
            <a:endParaRPr lang="zh-CN"/>
          </a:p>
        </c:txPr>
        <c:crossAx val="1422521248"/>
        <c:crosses val="autoZero"/>
        <c:auto val="1"/>
        <c:lblAlgn val="ctr"/>
        <c:lblOffset val="100"/>
        <c:noMultiLvlLbl val="0"/>
      </c:catAx>
      <c:valAx>
        <c:axId val="1422521248"/>
        <c:scaling>
          <c:orientation val="minMax"/>
        </c:scaling>
        <c:delete val="1"/>
        <c:axPos val="l"/>
        <c:numFmt formatCode="General" sourceLinked="1"/>
        <c:majorTickMark val="none"/>
        <c:minorTickMark val="none"/>
        <c:tickLblPos val="nextTo"/>
        <c:crossAx val="9807062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lumMod val="9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series 1</c:v>
                </c:pt>
              </c:strCache>
            </c:strRef>
          </c:tx>
          <c:spPr>
            <a:ln w="28575" cap="rnd">
              <a:solidFill>
                <a:schemeClr val="bg1"/>
              </a:solidFill>
              <a:round/>
            </a:ln>
            <a:effectLst/>
          </c:spPr>
          <c:marker>
            <c:symbol val="none"/>
          </c:marker>
          <c:cat>
            <c:strRef>
              <c:f>Sheet1!$A$2:$A$6</c:f>
              <c:strCache>
                <c:ptCount val="5"/>
                <c:pt idx="0">
                  <c:v>one</c:v>
                </c:pt>
                <c:pt idx="1">
                  <c:v>two</c:v>
                </c:pt>
                <c:pt idx="2">
                  <c:v>three</c:v>
                </c:pt>
                <c:pt idx="3">
                  <c:v>four</c:v>
                </c:pt>
                <c:pt idx="4">
                  <c:v>five</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37F2-47DC-ABC3-FFDA6F647705}"/>
            </c:ext>
          </c:extLst>
        </c:ser>
        <c:ser>
          <c:idx val="1"/>
          <c:order val="1"/>
          <c:tx>
            <c:strRef>
              <c:f>Sheet1!$C$1</c:f>
              <c:strCache>
                <c:ptCount val="1"/>
                <c:pt idx="0">
                  <c:v>series 2</c:v>
                </c:pt>
              </c:strCache>
            </c:strRef>
          </c:tx>
          <c:spPr>
            <a:ln w="28575" cap="rnd">
              <a:solidFill>
                <a:srgbClr val="323B43"/>
              </a:solidFill>
              <a:round/>
            </a:ln>
            <a:effectLst/>
          </c:spPr>
          <c:marker>
            <c:symbol val="none"/>
          </c:marker>
          <c:cat>
            <c:strRef>
              <c:f>Sheet1!$A$2:$A$6</c:f>
              <c:strCache>
                <c:ptCount val="5"/>
                <c:pt idx="0">
                  <c:v>one</c:v>
                </c:pt>
                <c:pt idx="1">
                  <c:v>two</c:v>
                </c:pt>
                <c:pt idx="2">
                  <c:v>three</c:v>
                </c:pt>
                <c:pt idx="3">
                  <c:v>four</c:v>
                </c:pt>
                <c:pt idx="4">
                  <c:v>five</c:v>
                </c:pt>
              </c:strCache>
            </c:str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37F2-47DC-ABC3-FFDA6F647705}"/>
            </c:ext>
          </c:extLst>
        </c:ser>
        <c:dLbls>
          <c:showLegendKey val="0"/>
          <c:showVal val="0"/>
          <c:showCatName val="0"/>
          <c:showSerName val="0"/>
          <c:showPercent val="0"/>
          <c:showBubbleSize val="0"/>
        </c:dLbls>
        <c:axId val="980706224"/>
        <c:axId val="1422521248"/>
      </c:radarChart>
      <c:catAx>
        <c:axId val="980706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lumMod val="95000"/>
                  </a:schemeClr>
                </a:solidFill>
                <a:latin typeface="+mn-lt"/>
                <a:ea typeface="+mn-ea"/>
                <a:cs typeface="+mn-cs"/>
              </a:defRPr>
            </a:pPr>
            <a:endParaRPr lang="zh-CN"/>
          </a:p>
        </c:txPr>
        <c:crossAx val="1422521248"/>
        <c:crosses val="autoZero"/>
        <c:auto val="1"/>
        <c:lblAlgn val="ctr"/>
        <c:lblOffset val="100"/>
        <c:noMultiLvlLbl val="0"/>
      </c:catAx>
      <c:valAx>
        <c:axId val="1422521248"/>
        <c:scaling>
          <c:orientation val="minMax"/>
        </c:scaling>
        <c:delete val="1"/>
        <c:axPos val="l"/>
        <c:numFmt formatCode="General" sourceLinked="1"/>
        <c:majorTickMark val="none"/>
        <c:minorTickMark val="none"/>
        <c:tickLblPos val="nextTo"/>
        <c:crossAx val="9807062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lumMod val="9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770948A-D7A8-4BF3-B999-8B9FC1D96B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427EBD4-D821-4FCD-886C-993113A278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B71AFB-0737-47D4-AAAE-0B1FFC10C712}" type="datetimeFigureOut">
              <a:rPr lang="zh-CN" altLang="en-US" smtClean="0"/>
              <a:t>2020/3/23</a:t>
            </a:fld>
            <a:endParaRPr lang="zh-CN" altLang="en-US"/>
          </a:p>
        </p:txBody>
      </p:sp>
      <p:sp>
        <p:nvSpPr>
          <p:cNvPr id="4" name="页脚占位符 3">
            <a:extLst>
              <a:ext uri="{FF2B5EF4-FFF2-40B4-BE49-F238E27FC236}">
                <a16:creationId xmlns:a16="http://schemas.microsoft.com/office/drawing/2014/main" id="{53B12D3E-2064-41FF-AEEE-E4B3BBEC4C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51983E2E-5A33-4A01-BBBB-4E2556C2D4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91406A-3F67-4D9C-8DE0-BD39B47D7F87}" type="slidenum">
              <a:rPr lang="zh-CN" altLang="en-US" smtClean="0"/>
              <a:t>‹#›</a:t>
            </a:fld>
            <a:endParaRPr lang="zh-CN" altLang="en-US"/>
          </a:p>
        </p:txBody>
      </p:sp>
    </p:spTree>
    <p:extLst>
      <p:ext uri="{BB962C8B-B14F-4D97-AF65-F5344CB8AC3E}">
        <p14:creationId xmlns:p14="http://schemas.microsoft.com/office/powerpoint/2010/main" val="19531665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22AFE2-3667-4B54-B87B-39862DF1A0DE}" type="datetimeFigureOut">
              <a:rPr lang="zh-CN" altLang="en-US" smtClean="0"/>
              <a:t>2020/3/23</a:t>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F2C665-9F71-4DC9-9A20-342EB435BBDD}" type="slidenum">
              <a:rPr lang="zh-CN" altLang="en-US" smtClean="0"/>
              <a:t>‹#›</a:t>
            </a:fld>
            <a:endParaRPr lang="zh-CN" altLang="en-US"/>
          </a:p>
        </p:txBody>
      </p:sp>
    </p:spTree>
    <p:extLst>
      <p:ext uri="{BB962C8B-B14F-4D97-AF65-F5344CB8AC3E}">
        <p14:creationId xmlns:p14="http://schemas.microsoft.com/office/powerpoint/2010/main" val="2982048773"/>
      </p:ext>
    </p:extLst>
  </p:cSld>
  <p:clrMap bg1="lt1" tx1="dk1" bg2="lt2" tx2="dk2" accent1="accent1" accent2="accent2" accent3="accent3" accent4="accent4" accent5="accent5" accent6="accent6" hlink="hlink" folHlink="folHlink"/>
  <p:notesStyle>
    <a:lvl1pPr marL="0" algn="l" defTabSz="359908" rtl="0" eaLnBrk="1" latinLnBrk="0" hangingPunct="1">
      <a:defRPr sz="472" kern="1200">
        <a:solidFill>
          <a:schemeClr val="tx1"/>
        </a:solidFill>
        <a:latin typeface="+mn-lt"/>
        <a:ea typeface="+mn-ea"/>
        <a:cs typeface="+mn-cs"/>
      </a:defRPr>
    </a:lvl1pPr>
    <a:lvl2pPr marL="179954" algn="l" defTabSz="359908" rtl="0" eaLnBrk="1" latinLnBrk="0" hangingPunct="1">
      <a:defRPr sz="472" kern="1200">
        <a:solidFill>
          <a:schemeClr val="tx1"/>
        </a:solidFill>
        <a:latin typeface="+mn-lt"/>
        <a:ea typeface="+mn-ea"/>
        <a:cs typeface="+mn-cs"/>
      </a:defRPr>
    </a:lvl2pPr>
    <a:lvl3pPr marL="359908" algn="l" defTabSz="359908" rtl="0" eaLnBrk="1" latinLnBrk="0" hangingPunct="1">
      <a:defRPr sz="472" kern="1200">
        <a:solidFill>
          <a:schemeClr val="tx1"/>
        </a:solidFill>
        <a:latin typeface="+mn-lt"/>
        <a:ea typeface="+mn-ea"/>
        <a:cs typeface="+mn-cs"/>
      </a:defRPr>
    </a:lvl3pPr>
    <a:lvl4pPr marL="539862" algn="l" defTabSz="359908" rtl="0" eaLnBrk="1" latinLnBrk="0" hangingPunct="1">
      <a:defRPr sz="472" kern="1200">
        <a:solidFill>
          <a:schemeClr val="tx1"/>
        </a:solidFill>
        <a:latin typeface="+mn-lt"/>
        <a:ea typeface="+mn-ea"/>
        <a:cs typeface="+mn-cs"/>
      </a:defRPr>
    </a:lvl4pPr>
    <a:lvl5pPr marL="719816" algn="l" defTabSz="359908" rtl="0" eaLnBrk="1" latinLnBrk="0" hangingPunct="1">
      <a:defRPr sz="472" kern="1200">
        <a:solidFill>
          <a:schemeClr val="tx1"/>
        </a:solidFill>
        <a:latin typeface="+mn-lt"/>
        <a:ea typeface="+mn-ea"/>
        <a:cs typeface="+mn-cs"/>
      </a:defRPr>
    </a:lvl5pPr>
    <a:lvl6pPr marL="899770" algn="l" defTabSz="359908" rtl="0" eaLnBrk="1" latinLnBrk="0" hangingPunct="1">
      <a:defRPr sz="472" kern="1200">
        <a:solidFill>
          <a:schemeClr val="tx1"/>
        </a:solidFill>
        <a:latin typeface="+mn-lt"/>
        <a:ea typeface="+mn-ea"/>
        <a:cs typeface="+mn-cs"/>
      </a:defRPr>
    </a:lvl6pPr>
    <a:lvl7pPr marL="1079724" algn="l" defTabSz="359908" rtl="0" eaLnBrk="1" latinLnBrk="0" hangingPunct="1">
      <a:defRPr sz="472" kern="1200">
        <a:solidFill>
          <a:schemeClr val="tx1"/>
        </a:solidFill>
        <a:latin typeface="+mn-lt"/>
        <a:ea typeface="+mn-ea"/>
        <a:cs typeface="+mn-cs"/>
      </a:defRPr>
    </a:lvl7pPr>
    <a:lvl8pPr marL="1259677" algn="l" defTabSz="359908" rtl="0" eaLnBrk="1" latinLnBrk="0" hangingPunct="1">
      <a:defRPr sz="472" kern="1200">
        <a:solidFill>
          <a:schemeClr val="tx1"/>
        </a:solidFill>
        <a:latin typeface="+mn-lt"/>
        <a:ea typeface="+mn-ea"/>
        <a:cs typeface="+mn-cs"/>
      </a:defRPr>
    </a:lvl8pPr>
    <a:lvl9pPr marL="1439631" algn="l" defTabSz="359908" rtl="0" eaLnBrk="1" latinLnBrk="0" hangingPunct="1">
      <a:defRPr sz="47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F2C665-9F71-4DC9-9A20-342EB435BBDD}" type="slidenum">
              <a:rPr lang="zh-CN" altLang="en-US" smtClean="0"/>
              <a:t>1</a:t>
            </a:fld>
            <a:endParaRPr lang="zh-CN" altLang="en-US"/>
          </a:p>
        </p:txBody>
      </p:sp>
    </p:spTree>
    <p:extLst>
      <p:ext uri="{BB962C8B-B14F-4D97-AF65-F5344CB8AC3E}">
        <p14:creationId xmlns:p14="http://schemas.microsoft.com/office/powerpoint/2010/main" val="2288908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F2C665-9F71-4DC9-9A20-342EB435BBDD}" type="slidenum">
              <a:rPr lang="zh-CN" altLang="en-US" smtClean="0"/>
              <a:t>10</a:t>
            </a:fld>
            <a:endParaRPr lang="zh-CN" altLang="en-US"/>
          </a:p>
        </p:txBody>
      </p:sp>
    </p:spTree>
    <p:extLst>
      <p:ext uri="{BB962C8B-B14F-4D97-AF65-F5344CB8AC3E}">
        <p14:creationId xmlns:p14="http://schemas.microsoft.com/office/powerpoint/2010/main" val="2879457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F2C665-9F71-4DC9-9A20-342EB435BBDD}" type="slidenum">
              <a:rPr lang="zh-CN" altLang="en-US" smtClean="0"/>
              <a:t>11</a:t>
            </a:fld>
            <a:endParaRPr lang="zh-CN" altLang="en-US"/>
          </a:p>
        </p:txBody>
      </p:sp>
    </p:spTree>
    <p:extLst>
      <p:ext uri="{BB962C8B-B14F-4D97-AF65-F5344CB8AC3E}">
        <p14:creationId xmlns:p14="http://schemas.microsoft.com/office/powerpoint/2010/main" val="4209675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F2C665-9F71-4DC9-9A20-342EB435BBDD}" type="slidenum">
              <a:rPr lang="zh-CN" altLang="en-US" smtClean="0"/>
              <a:t>12</a:t>
            </a:fld>
            <a:endParaRPr lang="zh-CN" altLang="en-US"/>
          </a:p>
        </p:txBody>
      </p:sp>
    </p:spTree>
    <p:extLst>
      <p:ext uri="{BB962C8B-B14F-4D97-AF65-F5344CB8AC3E}">
        <p14:creationId xmlns:p14="http://schemas.microsoft.com/office/powerpoint/2010/main" val="2505175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F2C665-9F71-4DC9-9A20-342EB435BBDD}" type="slidenum">
              <a:rPr lang="zh-CN" altLang="en-US" smtClean="0"/>
              <a:t>13</a:t>
            </a:fld>
            <a:endParaRPr lang="zh-CN" altLang="en-US"/>
          </a:p>
        </p:txBody>
      </p:sp>
    </p:spTree>
    <p:extLst>
      <p:ext uri="{BB962C8B-B14F-4D97-AF65-F5344CB8AC3E}">
        <p14:creationId xmlns:p14="http://schemas.microsoft.com/office/powerpoint/2010/main" val="3688467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F2C665-9F71-4DC9-9A20-342EB435BBDD}" type="slidenum">
              <a:rPr lang="zh-CN" altLang="en-US" smtClean="0"/>
              <a:t>14</a:t>
            </a:fld>
            <a:endParaRPr lang="zh-CN" altLang="en-US"/>
          </a:p>
        </p:txBody>
      </p:sp>
    </p:spTree>
    <p:extLst>
      <p:ext uri="{BB962C8B-B14F-4D97-AF65-F5344CB8AC3E}">
        <p14:creationId xmlns:p14="http://schemas.microsoft.com/office/powerpoint/2010/main" val="4095628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F2C665-9F71-4DC9-9A20-342EB435BBDD}" type="slidenum">
              <a:rPr lang="zh-CN" altLang="en-US" smtClean="0"/>
              <a:t>15</a:t>
            </a:fld>
            <a:endParaRPr lang="zh-CN" altLang="en-US"/>
          </a:p>
        </p:txBody>
      </p:sp>
    </p:spTree>
    <p:extLst>
      <p:ext uri="{BB962C8B-B14F-4D97-AF65-F5344CB8AC3E}">
        <p14:creationId xmlns:p14="http://schemas.microsoft.com/office/powerpoint/2010/main" val="3245637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F2C665-9F71-4DC9-9A20-342EB435BBDD}" type="slidenum">
              <a:rPr lang="zh-CN" altLang="en-US" smtClean="0"/>
              <a:t>16</a:t>
            </a:fld>
            <a:endParaRPr lang="zh-CN" altLang="en-US"/>
          </a:p>
        </p:txBody>
      </p:sp>
    </p:spTree>
    <p:extLst>
      <p:ext uri="{BB962C8B-B14F-4D97-AF65-F5344CB8AC3E}">
        <p14:creationId xmlns:p14="http://schemas.microsoft.com/office/powerpoint/2010/main" val="1793048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F2C665-9F71-4DC9-9A20-342EB435BBDD}" type="slidenum">
              <a:rPr lang="zh-CN" altLang="en-US" smtClean="0"/>
              <a:t>17</a:t>
            </a:fld>
            <a:endParaRPr lang="zh-CN" altLang="en-US"/>
          </a:p>
        </p:txBody>
      </p:sp>
    </p:spTree>
    <p:extLst>
      <p:ext uri="{BB962C8B-B14F-4D97-AF65-F5344CB8AC3E}">
        <p14:creationId xmlns:p14="http://schemas.microsoft.com/office/powerpoint/2010/main" val="2643817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F2C665-9F71-4DC9-9A20-342EB435BBDD}" type="slidenum">
              <a:rPr lang="zh-CN" altLang="en-US" smtClean="0"/>
              <a:t>18</a:t>
            </a:fld>
            <a:endParaRPr lang="zh-CN" altLang="en-US"/>
          </a:p>
        </p:txBody>
      </p:sp>
    </p:spTree>
    <p:extLst>
      <p:ext uri="{BB962C8B-B14F-4D97-AF65-F5344CB8AC3E}">
        <p14:creationId xmlns:p14="http://schemas.microsoft.com/office/powerpoint/2010/main" val="2602666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F2C665-9F71-4DC9-9A20-342EB435BBDD}" type="slidenum">
              <a:rPr lang="zh-CN" altLang="en-US" smtClean="0"/>
              <a:t>2</a:t>
            </a:fld>
            <a:endParaRPr lang="zh-CN" altLang="en-US"/>
          </a:p>
        </p:txBody>
      </p:sp>
    </p:spTree>
    <p:extLst>
      <p:ext uri="{BB962C8B-B14F-4D97-AF65-F5344CB8AC3E}">
        <p14:creationId xmlns:p14="http://schemas.microsoft.com/office/powerpoint/2010/main" val="1716953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F2C665-9F71-4DC9-9A20-342EB435BBDD}" type="slidenum">
              <a:rPr lang="zh-CN" altLang="en-US" smtClean="0"/>
              <a:t>3</a:t>
            </a:fld>
            <a:endParaRPr lang="zh-CN" altLang="en-US"/>
          </a:p>
        </p:txBody>
      </p:sp>
    </p:spTree>
    <p:extLst>
      <p:ext uri="{BB962C8B-B14F-4D97-AF65-F5344CB8AC3E}">
        <p14:creationId xmlns:p14="http://schemas.microsoft.com/office/powerpoint/2010/main" val="3638866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非结构化数据存储为“写意”文本，或存储为照片，图形图像，视频和自然语言，语音，录音。 低成本，大容量磁盘存储和基于云的数据存储的可用性解决了特定类型的非结构化数据所需的大量数据存储的问题。现在有许多应用程序可用，有些是免费的， 尽管通常以相对简单且不复杂的方式访问许多非结构化数据，但它们的成本很低。 这意味着某些类型的非结构化数据需要复杂的处理系统，例如自然语言处理和文本挖掘。 但是，大数据技术的出现使研究人员将注意力转向了非结构化的数据处理方法，因为这是“大数据”的数据存储模式。</a:t>
            </a:r>
          </a:p>
        </p:txBody>
      </p:sp>
      <p:sp>
        <p:nvSpPr>
          <p:cNvPr id="4" name="灯片编号占位符 3"/>
          <p:cNvSpPr>
            <a:spLocks noGrp="1"/>
          </p:cNvSpPr>
          <p:nvPr>
            <p:ph type="sldNum" sz="quarter" idx="10"/>
          </p:nvPr>
        </p:nvSpPr>
        <p:spPr/>
        <p:txBody>
          <a:bodyPr/>
          <a:lstStyle/>
          <a:p>
            <a:fld id="{FEF2C665-9F71-4DC9-9A20-342EB435BBDD}" type="slidenum">
              <a:rPr lang="zh-CN" altLang="en-US" smtClean="0"/>
              <a:t>4</a:t>
            </a:fld>
            <a:endParaRPr lang="zh-CN" altLang="en-US"/>
          </a:p>
        </p:txBody>
      </p:sp>
    </p:spTree>
    <p:extLst>
      <p:ext uri="{BB962C8B-B14F-4D97-AF65-F5344CB8AC3E}">
        <p14:creationId xmlns:p14="http://schemas.microsoft.com/office/powerpoint/2010/main" val="1829563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大数据技术的出现使研究人员将注意力转向了非结构化的数据处理方法，因为这是“大数据”的数据存储模式。</a:t>
            </a:r>
          </a:p>
        </p:txBody>
      </p:sp>
      <p:sp>
        <p:nvSpPr>
          <p:cNvPr id="4" name="灯片编号占位符 3"/>
          <p:cNvSpPr>
            <a:spLocks noGrp="1"/>
          </p:cNvSpPr>
          <p:nvPr>
            <p:ph type="sldNum" sz="quarter" idx="10"/>
          </p:nvPr>
        </p:nvSpPr>
        <p:spPr/>
        <p:txBody>
          <a:bodyPr/>
          <a:lstStyle/>
          <a:p>
            <a:fld id="{FEF2C665-9F71-4DC9-9A20-342EB435BBDD}" type="slidenum">
              <a:rPr lang="zh-CN" altLang="en-US" smtClean="0"/>
              <a:t>5</a:t>
            </a:fld>
            <a:endParaRPr lang="zh-CN" altLang="en-US"/>
          </a:p>
        </p:txBody>
      </p:sp>
    </p:spTree>
    <p:extLst>
      <p:ext uri="{BB962C8B-B14F-4D97-AF65-F5344CB8AC3E}">
        <p14:creationId xmlns:p14="http://schemas.microsoft.com/office/powerpoint/2010/main" val="2918809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F2C665-9F71-4DC9-9A20-342EB435BBDD}" type="slidenum">
              <a:rPr lang="zh-CN" altLang="en-US" smtClean="0"/>
              <a:t>6</a:t>
            </a:fld>
            <a:endParaRPr lang="zh-CN" altLang="en-US"/>
          </a:p>
        </p:txBody>
      </p:sp>
    </p:spTree>
    <p:extLst>
      <p:ext uri="{BB962C8B-B14F-4D97-AF65-F5344CB8AC3E}">
        <p14:creationId xmlns:p14="http://schemas.microsoft.com/office/powerpoint/2010/main" val="999135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F2C665-9F71-4DC9-9A20-342EB435BBDD}" type="slidenum">
              <a:rPr lang="zh-CN" altLang="en-US" smtClean="0"/>
              <a:t>7</a:t>
            </a:fld>
            <a:endParaRPr lang="zh-CN" altLang="en-US"/>
          </a:p>
        </p:txBody>
      </p:sp>
    </p:spTree>
    <p:extLst>
      <p:ext uri="{BB962C8B-B14F-4D97-AF65-F5344CB8AC3E}">
        <p14:creationId xmlns:p14="http://schemas.microsoft.com/office/powerpoint/2010/main" val="720597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F2C665-9F71-4DC9-9A20-342EB435BBDD}" type="slidenum">
              <a:rPr lang="zh-CN" altLang="en-US" smtClean="0"/>
              <a:t>8</a:t>
            </a:fld>
            <a:endParaRPr lang="zh-CN" altLang="en-US"/>
          </a:p>
        </p:txBody>
      </p:sp>
    </p:spTree>
    <p:extLst>
      <p:ext uri="{BB962C8B-B14F-4D97-AF65-F5344CB8AC3E}">
        <p14:creationId xmlns:p14="http://schemas.microsoft.com/office/powerpoint/2010/main" val="1555539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F2C665-9F71-4DC9-9A20-342EB435BBDD}" type="slidenum">
              <a:rPr lang="zh-CN" altLang="en-US" smtClean="0"/>
              <a:t>9</a:t>
            </a:fld>
            <a:endParaRPr lang="zh-CN" altLang="en-US"/>
          </a:p>
        </p:txBody>
      </p:sp>
    </p:spTree>
    <p:extLst>
      <p:ext uri="{BB962C8B-B14F-4D97-AF65-F5344CB8AC3E}">
        <p14:creationId xmlns:p14="http://schemas.microsoft.com/office/powerpoint/2010/main" val="3299902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24942" y="824885"/>
            <a:ext cx="6749654" cy="1754776"/>
          </a:xfrm>
        </p:spPr>
        <p:txBody>
          <a:bodyPr anchor="b"/>
          <a:lstStyle>
            <a:lvl1pPr algn="ctr">
              <a:defRPr sz="4410"/>
            </a:lvl1pPr>
          </a:lstStyle>
          <a:p>
            <a:r>
              <a:rPr lang="zh-CN" altLang="en-US"/>
              <a:t>单击此处编辑母版标题样式</a:t>
            </a:r>
            <a:endParaRPr lang="en-US" dirty="0"/>
          </a:p>
        </p:txBody>
      </p:sp>
      <p:sp>
        <p:nvSpPr>
          <p:cNvPr id="3" name="Subtitle 2"/>
          <p:cNvSpPr>
            <a:spLocks noGrp="1"/>
          </p:cNvSpPr>
          <p:nvPr>
            <p:ph type="subTitle" idx="1"/>
          </p:nvPr>
        </p:nvSpPr>
        <p:spPr>
          <a:xfrm>
            <a:off x="1124942" y="2647331"/>
            <a:ext cx="6749654" cy="1216909"/>
          </a:xfrm>
        </p:spPr>
        <p:txBody>
          <a:bodyPr/>
          <a:lstStyle>
            <a:lvl1pPr marL="0" indent="0" algn="ctr">
              <a:buNone/>
              <a:defRPr sz="1764"/>
            </a:lvl1pPr>
            <a:lvl2pPr marL="336042" indent="0" algn="ctr">
              <a:buNone/>
              <a:defRPr sz="1470"/>
            </a:lvl2pPr>
            <a:lvl3pPr marL="672084" indent="0" algn="ctr">
              <a:buNone/>
              <a:defRPr sz="1323"/>
            </a:lvl3pPr>
            <a:lvl4pPr marL="1008126" indent="0" algn="ctr">
              <a:buNone/>
              <a:defRPr sz="1176"/>
            </a:lvl4pPr>
            <a:lvl5pPr marL="1344168" indent="0" algn="ctr">
              <a:buNone/>
              <a:defRPr sz="1176"/>
            </a:lvl5pPr>
            <a:lvl6pPr marL="1680210" indent="0" algn="ctr">
              <a:buNone/>
              <a:defRPr sz="1176"/>
            </a:lvl6pPr>
            <a:lvl7pPr marL="2016252" indent="0" algn="ctr">
              <a:buNone/>
              <a:defRPr sz="1176"/>
            </a:lvl7pPr>
            <a:lvl8pPr marL="2352294" indent="0" algn="ctr">
              <a:buNone/>
              <a:defRPr sz="1176"/>
            </a:lvl8pPr>
            <a:lvl9pPr marL="2688336" indent="0" algn="ctr">
              <a:buNone/>
              <a:defRPr sz="1176"/>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10CEBAA-EAD2-4CBB-B17F-7969CBB1A823}" type="datetime1">
              <a:rPr lang="en-US" altLang="zh-CN" smtClean="0"/>
              <a:t>3/23/2020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77016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4D3BDD6-BEF2-4DE1-9586-EB820FA00F16}" type="datetime1">
              <a:rPr lang="en-US" altLang="zh-CN" smtClean="0"/>
              <a:t>3/23/2020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379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0295" y="268350"/>
            <a:ext cx="1940525" cy="427143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18718" y="268350"/>
            <a:ext cx="5709082" cy="4271432"/>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6DAEB4F-1615-483B-8C09-6F99D7DC42C1}" type="datetime1">
              <a:rPr lang="en-US" altLang="zh-CN" smtClean="0"/>
              <a:t>3/23/2020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96919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8999538" cy="5039376"/>
          </a:xfrm>
          <a:prstGeom prst="rect">
            <a:avLst/>
          </a:prstGeom>
        </p:spPr>
      </p:pic>
    </p:spTree>
    <p:extLst>
      <p:ext uri="{BB962C8B-B14F-4D97-AF65-F5344CB8AC3E}">
        <p14:creationId xmlns:p14="http://schemas.microsoft.com/office/powerpoint/2010/main" val="976562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C5F21B2-3053-4512-825C-84C5237C68CC}" type="datetime1">
              <a:rPr lang="en-US" altLang="zh-CN" smtClean="0"/>
              <a:t>3/23/2020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97269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14031" y="1256579"/>
            <a:ext cx="7762102" cy="2096630"/>
          </a:xfrm>
        </p:spPr>
        <p:txBody>
          <a:bodyPr anchor="b"/>
          <a:lstStyle>
            <a:lvl1pPr>
              <a:defRPr sz="4410"/>
            </a:lvl1pPr>
          </a:lstStyle>
          <a:p>
            <a:r>
              <a:rPr lang="zh-CN" altLang="en-US"/>
              <a:t>单击此处编辑母版标题样式</a:t>
            </a:r>
            <a:endParaRPr lang="en-US" dirty="0"/>
          </a:p>
        </p:txBody>
      </p:sp>
      <p:sp>
        <p:nvSpPr>
          <p:cNvPr id="3" name="Text Placeholder 2"/>
          <p:cNvSpPr>
            <a:spLocks noGrp="1"/>
          </p:cNvSpPr>
          <p:nvPr>
            <p:ph type="body" idx="1"/>
          </p:nvPr>
        </p:nvSpPr>
        <p:spPr>
          <a:xfrm>
            <a:off x="614031" y="3373044"/>
            <a:ext cx="7762102" cy="1102568"/>
          </a:xfrm>
        </p:spPr>
        <p:txBody>
          <a:bodyPr/>
          <a:lstStyle>
            <a:lvl1pPr marL="0" indent="0">
              <a:buNone/>
              <a:defRPr sz="1764">
                <a:solidFill>
                  <a:schemeClr val="tx1">
                    <a:tint val="75000"/>
                  </a:schemeClr>
                </a:solidFill>
              </a:defRPr>
            </a:lvl1pPr>
            <a:lvl2pPr marL="336042" indent="0">
              <a:buNone/>
              <a:defRPr sz="1470">
                <a:solidFill>
                  <a:schemeClr val="tx1">
                    <a:tint val="75000"/>
                  </a:schemeClr>
                </a:solidFill>
              </a:defRPr>
            </a:lvl2pPr>
            <a:lvl3pPr marL="672084" indent="0">
              <a:buNone/>
              <a:defRPr sz="1323">
                <a:solidFill>
                  <a:schemeClr val="tx1">
                    <a:tint val="75000"/>
                  </a:schemeClr>
                </a:solidFill>
              </a:defRPr>
            </a:lvl3pPr>
            <a:lvl4pPr marL="1008126" indent="0">
              <a:buNone/>
              <a:defRPr sz="1176">
                <a:solidFill>
                  <a:schemeClr val="tx1">
                    <a:tint val="75000"/>
                  </a:schemeClr>
                </a:solidFill>
              </a:defRPr>
            </a:lvl4pPr>
            <a:lvl5pPr marL="1344168" indent="0">
              <a:buNone/>
              <a:defRPr sz="1176">
                <a:solidFill>
                  <a:schemeClr val="tx1">
                    <a:tint val="75000"/>
                  </a:schemeClr>
                </a:solidFill>
              </a:defRPr>
            </a:lvl5pPr>
            <a:lvl6pPr marL="1680210" indent="0">
              <a:buNone/>
              <a:defRPr sz="1176">
                <a:solidFill>
                  <a:schemeClr val="tx1">
                    <a:tint val="75000"/>
                  </a:schemeClr>
                </a:solidFill>
              </a:defRPr>
            </a:lvl6pPr>
            <a:lvl7pPr marL="2016252" indent="0">
              <a:buNone/>
              <a:defRPr sz="1176">
                <a:solidFill>
                  <a:schemeClr val="tx1">
                    <a:tint val="75000"/>
                  </a:schemeClr>
                </a:solidFill>
              </a:defRPr>
            </a:lvl7pPr>
            <a:lvl8pPr marL="2352294" indent="0">
              <a:buNone/>
              <a:defRPr sz="1176">
                <a:solidFill>
                  <a:schemeClr val="tx1">
                    <a:tint val="75000"/>
                  </a:schemeClr>
                </a:solidFill>
              </a:defRPr>
            </a:lvl8pPr>
            <a:lvl9pPr marL="2688336" indent="0">
              <a:buNone/>
              <a:defRPr sz="1176">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23B59EF2-9655-4DAD-8F1C-430562C6235E}" type="datetime1">
              <a:rPr lang="en-US" altLang="zh-CN" smtClean="0"/>
              <a:t>3/23/2020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8689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18718" y="1341750"/>
            <a:ext cx="3824804" cy="319803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556016" y="1341750"/>
            <a:ext cx="3824804" cy="319803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2AB6087F-858B-48A3-8D8C-8F9A2443F4E2}" type="datetime1">
              <a:rPr lang="en-US" altLang="zh-CN" smtClean="0"/>
              <a:t>3/23/2020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63820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19890" y="268350"/>
            <a:ext cx="7762102" cy="97422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19891" y="1235577"/>
            <a:ext cx="3807226" cy="605537"/>
          </a:xfrm>
        </p:spPr>
        <p:txBody>
          <a:bodyPr anchor="b"/>
          <a:lstStyle>
            <a:lvl1pPr marL="0" indent="0">
              <a:buNone/>
              <a:defRPr sz="1764" b="1"/>
            </a:lvl1pPr>
            <a:lvl2pPr marL="336042" indent="0">
              <a:buNone/>
              <a:defRPr sz="1470" b="1"/>
            </a:lvl2pPr>
            <a:lvl3pPr marL="672084" indent="0">
              <a:buNone/>
              <a:defRPr sz="1323" b="1"/>
            </a:lvl3pPr>
            <a:lvl4pPr marL="1008126" indent="0">
              <a:buNone/>
              <a:defRPr sz="1176" b="1"/>
            </a:lvl4pPr>
            <a:lvl5pPr marL="1344168" indent="0">
              <a:buNone/>
              <a:defRPr sz="1176" b="1"/>
            </a:lvl5pPr>
            <a:lvl6pPr marL="1680210" indent="0">
              <a:buNone/>
              <a:defRPr sz="1176" b="1"/>
            </a:lvl6pPr>
            <a:lvl7pPr marL="2016252" indent="0">
              <a:buNone/>
              <a:defRPr sz="1176" b="1"/>
            </a:lvl7pPr>
            <a:lvl8pPr marL="2352294" indent="0">
              <a:buNone/>
              <a:defRPr sz="1176" b="1"/>
            </a:lvl8pPr>
            <a:lvl9pPr marL="2688336" indent="0">
              <a:buNone/>
              <a:defRPr sz="1176" b="1"/>
            </a:lvl9pPr>
          </a:lstStyle>
          <a:p>
            <a:pPr lvl="0"/>
            <a:r>
              <a:rPr lang="zh-CN" altLang="en-US"/>
              <a:t>编辑母版文本样式</a:t>
            </a:r>
          </a:p>
        </p:txBody>
      </p:sp>
      <p:sp>
        <p:nvSpPr>
          <p:cNvPr id="4" name="Content Placeholder 3"/>
          <p:cNvSpPr>
            <a:spLocks noGrp="1"/>
          </p:cNvSpPr>
          <p:nvPr>
            <p:ph sz="half" idx="2"/>
          </p:nvPr>
        </p:nvSpPr>
        <p:spPr>
          <a:xfrm>
            <a:off x="619891" y="1841114"/>
            <a:ext cx="3807226" cy="270800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56016" y="1235577"/>
            <a:ext cx="3825976" cy="605537"/>
          </a:xfrm>
        </p:spPr>
        <p:txBody>
          <a:bodyPr anchor="b"/>
          <a:lstStyle>
            <a:lvl1pPr marL="0" indent="0">
              <a:buNone/>
              <a:defRPr sz="1764" b="1"/>
            </a:lvl1pPr>
            <a:lvl2pPr marL="336042" indent="0">
              <a:buNone/>
              <a:defRPr sz="1470" b="1"/>
            </a:lvl2pPr>
            <a:lvl3pPr marL="672084" indent="0">
              <a:buNone/>
              <a:defRPr sz="1323" b="1"/>
            </a:lvl3pPr>
            <a:lvl4pPr marL="1008126" indent="0">
              <a:buNone/>
              <a:defRPr sz="1176" b="1"/>
            </a:lvl4pPr>
            <a:lvl5pPr marL="1344168" indent="0">
              <a:buNone/>
              <a:defRPr sz="1176" b="1"/>
            </a:lvl5pPr>
            <a:lvl6pPr marL="1680210" indent="0">
              <a:buNone/>
              <a:defRPr sz="1176" b="1"/>
            </a:lvl6pPr>
            <a:lvl7pPr marL="2016252" indent="0">
              <a:buNone/>
              <a:defRPr sz="1176" b="1"/>
            </a:lvl7pPr>
            <a:lvl8pPr marL="2352294" indent="0">
              <a:buNone/>
              <a:defRPr sz="1176" b="1"/>
            </a:lvl8pPr>
            <a:lvl9pPr marL="2688336" indent="0">
              <a:buNone/>
              <a:defRPr sz="1176" b="1"/>
            </a:lvl9pPr>
          </a:lstStyle>
          <a:p>
            <a:pPr lvl="0"/>
            <a:r>
              <a:rPr lang="zh-CN" altLang="en-US"/>
              <a:t>编辑母版文本样式</a:t>
            </a:r>
          </a:p>
        </p:txBody>
      </p:sp>
      <p:sp>
        <p:nvSpPr>
          <p:cNvPr id="6" name="Content Placeholder 5"/>
          <p:cNvSpPr>
            <a:spLocks noGrp="1"/>
          </p:cNvSpPr>
          <p:nvPr>
            <p:ph sz="quarter" idx="4"/>
          </p:nvPr>
        </p:nvSpPr>
        <p:spPr>
          <a:xfrm>
            <a:off x="4556016" y="1841114"/>
            <a:ext cx="3825976" cy="270800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974FAB4-EFD0-4F31-AC24-536E144E0181}" type="datetime1">
              <a:rPr lang="en-US" altLang="zh-CN" smtClean="0"/>
              <a:t>3/23/2020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79334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A786FDE-320E-47A1-AF62-E9BB6ACADD91}" type="datetime1">
              <a:rPr lang="en-US" altLang="zh-CN" smtClean="0"/>
              <a:t>3/23/2020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8222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E0DB81-48AC-4A3A-B45A-51246A6ACEFF}" type="datetime1">
              <a:rPr lang="en-US" altLang="zh-CN" smtClean="0"/>
              <a:t>3/23/2020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
        <p:nvSpPr>
          <p:cNvPr id="5" name="标题 4">
            <a:extLst>
              <a:ext uri="{FF2B5EF4-FFF2-40B4-BE49-F238E27FC236}">
                <a16:creationId xmlns:a16="http://schemas.microsoft.com/office/drawing/2014/main" id="{5615BCE1-7AD6-471B-A552-17D0EF1E8FFE}"/>
              </a:ext>
            </a:extLst>
          </p:cNvPr>
          <p:cNvSpPr>
            <a:spLocks noGrp="1"/>
          </p:cNvSpPr>
          <p:nvPr>
            <p:ph type="title" hasCustomPrompt="1"/>
          </p:nvPr>
        </p:nvSpPr>
        <p:spPr>
          <a:xfrm>
            <a:off x="0" y="0"/>
            <a:ext cx="7762102" cy="974228"/>
          </a:xfrm>
        </p:spPr>
        <p:txBody>
          <a:bodyPr/>
          <a:lstStyle/>
          <a:p>
            <a:r>
              <a:rPr lang="zh-CN" altLang="en-US" dirty="0"/>
              <a:t>演讲人：王少博</a:t>
            </a:r>
          </a:p>
        </p:txBody>
      </p:sp>
    </p:spTree>
    <p:extLst>
      <p:ext uri="{BB962C8B-B14F-4D97-AF65-F5344CB8AC3E}">
        <p14:creationId xmlns:p14="http://schemas.microsoft.com/office/powerpoint/2010/main" val="1151143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19891" y="336021"/>
            <a:ext cx="2902585" cy="1176073"/>
          </a:xfrm>
        </p:spPr>
        <p:txBody>
          <a:bodyPr anchor="b"/>
          <a:lstStyle>
            <a:lvl1pPr>
              <a:defRPr sz="2352"/>
            </a:lvl1pPr>
          </a:lstStyle>
          <a:p>
            <a:r>
              <a:rPr lang="zh-CN" altLang="en-US"/>
              <a:t>单击此处编辑母版标题样式</a:t>
            </a:r>
            <a:endParaRPr lang="en-US" dirty="0"/>
          </a:p>
        </p:txBody>
      </p:sp>
      <p:sp>
        <p:nvSpPr>
          <p:cNvPr id="3" name="Content Placeholder 2"/>
          <p:cNvSpPr>
            <a:spLocks noGrp="1"/>
          </p:cNvSpPr>
          <p:nvPr>
            <p:ph idx="1"/>
          </p:nvPr>
        </p:nvSpPr>
        <p:spPr>
          <a:xfrm>
            <a:off x="3825976" y="725712"/>
            <a:ext cx="4556016" cy="3581889"/>
          </a:xfrm>
        </p:spPr>
        <p:txBody>
          <a:bodyPr/>
          <a:lstStyle>
            <a:lvl1pPr>
              <a:defRPr sz="2352"/>
            </a:lvl1pPr>
            <a:lvl2pPr>
              <a:defRPr sz="2058"/>
            </a:lvl2pPr>
            <a:lvl3pPr>
              <a:defRPr sz="1764"/>
            </a:lvl3pPr>
            <a:lvl4pPr>
              <a:defRPr sz="1470"/>
            </a:lvl4pPr>
            <a:lvl5pPr>
              <a:defRPr sz="1470"/>
            </a:lvl5pPr>
            <a:lvl6pPr>
              <a:defRPr sz="1470"/>
            </a:lvl6pPr>
            <a:lvl7pPr>
              <a:defRPr sz="1470"/>
            </a:lvl7pPr>
            <a:lvl8pPr>
              <a:defRPr sz="1470"/>
            </a:lvl8pPr>
            <a:lvl9pPr>
              <a:defRPr sz="147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19891" y="1512094"/>
            <a:ext cx="2902585" cy="2801341"/>
          </a:xfrm>
        </p:spPr>
        <p:txBody>
          <a:bodyPr/>
          <a:lstStyle>
            <a:lvl1pPr marL="0" indent="0">
              <a:buNone/>
              <a:defRPr sz="1176"/>
            </a:lvl1pPr>
            <a:lvl2pPr marL="336042" indent="0">
              <a:buNone/>
              <a:defRPr sz="1029"/>
            </a:lvl2pPr>
            <a:lvl3pPr marL="672084" indent="0">
              <a:buNone/>
              <a:defRPr sz="882"/>
            </a:lvl3pPr>
            <a:lvl4pPr marL="1008126" indent="0">
              <a:buNone/>
              <a:defRPr sz="735"/>
            </a:lvl4pPr>
            <a:lvl5pPr marL="1344168" indent="0">
              <a:buNone/>
              <a:defRPr sz="735"/>
            </a:lvl5pPr>
            <a:lvl6pPr marL="1680210" indent="0">
              <a:buNone/>
              <a:defRPr sz="735"/>
            </a:lvl6pPr>
            <a:lvl7pPr marL="2016252" indent="0">
              <a:buNone/>
              <a:defRPr sz="735"/>
            </a:lvl7pPr>
            <a:lvl8pPr marL="2352294" indent="0">
              <a:buNone/>
              <a:defRPr sz="735"/>
            </a:lvl8pPr>
            <a:lvl9pPr marL="2688336" indent="0">
              <a:buNone/>
              <a:defRPr sz="735"/>
            </a:lvl9pPr>
          </a:lstStyle>
          <a:p>
            <a:pPr lvl="0"/>
            <a:r>
              <a:rPr lang="zh-CN" altLang="en-US"/>
              <a:t>编辑母版文本样式</a:t>
            </a:r>
          </a:p>
        </p:txBody>
      </p:sp>
      <p:sp>
        <p:nvSpPr>
          <p:cNvPr id="5" name="Date Placeholder 4"/>
          <p:cNvSpPr>
            <a:spLocks noGrp="1"/>
          </p:cNvSpPr>
          <p:nvPr>
            <p:ph type="dt" sz="half" idx="10"/>
          </p:nvPr>
        </p:nvSpPr>
        <p:spPr/>
        <p:txBody>
          <a:bodyPr/>
          <a:lstStyle/>
          <a:p>
            <a:fld id="{C1375662-AC4B-4223-BF6F-CF182ECF8695}" type="datetime1">
              <a:rPr lang="en-US" altLang="zh-CN" smtClean="0"/>
              <a:t>3/23/2020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9163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19891" y="336021"/>
            <a:ext cx="2902585" cy="1176073"/>
          </a:xfrm>
        </p:spPr>
        <p:txBody>
          <a:bodyPr anchor="b"/>
          <a:lstStyle>
            <a:lvl1pPr>
              <a:defRPr sz="2352"/>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25976" y="725712"/>
            <a:ext cx="4556016" cy="3581889"/>
          </a:xfrm>
        </p:spPr>
        <p:txBody>
          <a:bodyPr anchor="t"/>
          <a:lstStyle>
            <a:lvl1pPr marL="0" indent="0">
              <a:buNone/>
              <a:defRPr sz="2352"/>
            </a:lvl1pPr>
            <a:lvl2pPr marL="336042" indent="0">
              <a:buNone/>
              <a:defRPr sz="2058"/>
            </a:lvl2pPr>
            <a:lvl3pPr marL="672084" indent="0">
              <a:buNone/>
              <a:defRPr sz="1764"/>
            </a:lvl3pPr>
            <a:lvl4pPr marL="1008126" indent="0">
              <a:buNone/>
              <a:defRPr sz="1470"/>
            </a:lvl4pPr>
            <a:lvl5pPr marL="1344168" indent="0">
              <a:buNone/>
              <a:defRPr sz="1470"/>
            </a:lvl5pPr>
            <a:lvl6pPr marL="1680210" indent="0">
              <a:buNone/>
              <a:defRPr sz="1470"/>
            </a:lvl6pPr>
            <a:lvl7pPr marL="2016252" indent="0">
              <a:buNone/>
              <a:defRPr sz="1470"/>
            </a:lvl7pPr>
            <a:lvl8pPr marL="2352294" indent="0">
              <a:buNone/>
              <a:defRPr sz="1470"/>
            </a:lvl8pPr>
            <a:lvl9pPr marL="2688336" indent="0">
              <a:buNone/>
              <a:defRPr sz="1470"/>
            </a:lvl9pPr>
          </a:lstStyle>
          <a:p>
            <a:r>
              <a:rPr lang="zh-CN" altLang="en-US"/>
              <a:t>单击图标添加图片</a:t>
            </a:r>
            <a:endParaRPr lang="en-US" dirty="0"/>
          </a:p>
        </p:txBody>
      </p:sp>
      <p:sp>
        <p:nvSpPr>
          <p:cNvPr id="4" name="Text Placeholder 3"/>
          <p:cNvSpPr>
            <a:spLocks noGrp="1"/>
          </p:cNvSpPr>
          <p:nvPr>
            <p:ph type="body" sz="half" idx="2"/>
          </p:nvPr>
        </p:nvSpPr>
        <p:spPr>
          <a:xfrm>
            <a:off x="619891" y="1512094"/>
            <a:ext cx="2902585" cy="2801341"/>
          </a:xfrm>
        </p:spPr>
        <p:txBody>
          <a:bodyPr/>
          <a:lstStyle>
            <a:lvl1pPr marL="0" indent="0">
              <a:buNone/>
              <a:defRPr sz="1176"/>
            </a:lvl1pPr>
            <a:lvl2pPr marL="336042" indent="0">
              <a:buNone/>
              <a:defRPr sz="1029"/>
            </a:lvl2pPr>
            <a:lvl3pPr marL="672084" indent="0">
              <a:buNone/>
              <a:defRPr sz="882"/>
            </a:lvl3pPr>
            <a:lvl4pPr marL="1008126" indent="0">
              <a:buNone/>
              <a:defRPr sz="735"/>
            </a:lvl4pPr>
            <a:lvl5pPr marL="1344168" indent="0">
              <a:buNone/>
              <a:defRPr sz="735"/>
            </a:lvl5pPr>
            <a:lvl6pPr marL="1680210" indent="0">
              <a:buNone/>
              <a:defRPr sz="735"/>
            </a:lvl6pPr>
            <a:lvl7pPr marL="2016252" indent="0">
              <a:buNone/>
              <a:defRPr sz="735"/>
            </a:lvl7pPr>
            <a:lvl8pPr marL="2352294" indent="0">
              <a:buNone/>
              <a:defRPr sz="735"/>
            </a:lvl8pPr>
            <a:lvl9pPr marL="2688336" indent="0">
              <a:buNone/>
              <a:defRPr sz="735"/>
            </a:lvl9pPr>
          </a:lstStyle>
          <a:p>
            <a:pPr lvl="0"/>
            <a:r>
              <a:rPr lang="zh-CN" altLang="en-US"/>
              <a:t>编辑母版文本样式</a:t>
            </a:r>
          </a:p>
        </p:txBody>
      </p:sp>
      <p:sp>
        <p:nvSpPr>
          <p:cNvPr id="5" name="Date Placeholder 4"/>
          <p:cNvSpPr>
            <a:spLocks noGrp="1"/>
          </p:cNvSpPr>
          <p:nvPr>
            <p:ph type="dt" sz="half" idx="10"/>
          </p:nvPr>
        </p:nvSpPr>
        <p:spPr/>
        <p:txBody>
          <a:bodyPr/>
          <a:lstStyle/>
          <a:p>
            <a:fld id="{A3E57B27-0081-4BA7-B6D7-3EB83BD74ABC}" type="datetime1">
              <a:rPr lang="en-US" altLang="zh-CN" smtClean="0"/>
              <a:t>3/23/2020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0940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8718" y="268350"/>
            <a:ext cx="7762102" cy="97422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18718" y="1341750"/>
            <a:ext cx="7762102" cy="319803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18718" y="4671624"/>
            <a:ext cx="2024896" cy="268350"/>
          </a:xfrm>
          <a:prstGeom prst="rect">
            <a:avLst/>
          </a:prstGeom>
        </p:spPr>
        <p:txBody>
          <a:bodyPr vert="horz" lIns="91440" tIns="45720" rIns="91440" bIns="45720" rtlCol="0" anchor="ctr"/>
          <a:lstStyle>
            <a:lvl1pPr algn="l">
              <a:defRPr sz="882">
                <a:solidFill>
                  <a:schemeClr val="tx1">
                    <a:tint val="75000"/>
                  </a:schemeClr>
                </a:solidFill>
              </a:defRPr>
            </a:lvl1pPr>
          </a:lstStyle>
          <a:p>
            <a:fld id="{04DB4A38-D6E1-4D30-A005-69CA8183D47F}" type="datetime1">
              <a:rPr lang="en-US" altLang="zh-CN" smtClean="0"/>
              <a:t>3/23/2020</a:t>
            </a:fld>
            <a:endParaRPr lang="en-US" dirty="0"/>
          </a:p>
        </p:txBody>
      </p:sp>
      <p:sp>
        <p:nvSpPr>
          <p:cNvPr id="5" name="Footer Placeholder 4"/>
          <p:cNvSpPr>
            <a:spLocks noGrp="1"/>
          </p:cNvSpPr>
          <p:nvPr>
            <p:ph type="ftr" sz="quarter" idx="3"/>
          </p:nvPr>
        </p:nvSpPr>
        <p:spPr>
          <a:xfrm>
            <a:off x="2981097" y="4671624"/>
            <a:ext cx="3037344" cy="268350"/>
          </a:xfrm>
          <a:prstGeom prst="rect">
            <a:avLst/>
          </a:prstGeom>
        </p:spPr>
        <p:txBody>
          <a:bodyPr vert="horz" lIns="91440" tIns="45720" rIns="91440" bIns="45720" rtlCol="0" anchor="ctr"/>
          <a:lstStyle>
            <a:lvl1pPr algn="ctr">
              <a:defRPr sz="882">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355924" y="4671624"/>
            <a:ext cx="2024896" cy="268350"/>
          </a:xfrm>
          <a:prstGeom prst="rect">
            <a:avLst/>
          </a:prstGeom>
        </p:spPr>
        <p:txBody>
          <a:bodyPr vert="horz" lIns="91440" tIns="45720" rIns="91440" bIns="45720" rtlCol="0" anchor="ctr"/>
          <a:lstStyle>
            <a:lvl1pPr algn="r">
              <a:defRPr sz="882">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57486837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hdr="0" ftr="0"/>
  <p:txStyles>
    <p:titleStyle>
      <a:lvl1pPr algn="l" defTabSz="672084" rtl="0" eaLnBrk="1" latinLnBrk="0" hangingPunct="1">
        <a:lnSpc>
          <a:spcPct val="90000"/>
        </a:lnSpc>
        <a:spcBef>
          <a:spcPct val="0"/>
        </a:spcBef>
        <a:buNone/>
        <a:defRPr sz="3234" kern="1200">
          <a:solidFill>
            <a:schemeClr val="tx1"/>
          </a:solidFill>
          <a:latin typeface="+mj-lt"/>
          <a:ea typeface="+mj-ea"/>
          <a:cs typeface="+mj-cs"/>
        </a:defRPr>
      </a:lvl1pPr>
    </p:titleStyle>
    <p:bodyStyle>
      <a:lvl1pPr marL="168021" indent="-168021" algn="l" defTabSz="672084" rtl="0" eaLnBrk="1" latinLnBrk="0" hangingPunct="1">
        <a:lnSpc>
          <a:spcPct val="90000"/>
        </a:lnSpc>
        <a:spcBef>
          <a:spcPts val="735"/>
        </a:spcBef>
        <a:buFont typeface="Arial" panose="020B0604020202020204" pitchFamily="34" charset="0"/>
        <a:buChar char="•"/>
        <a:defRPr sz="2058" kern="1200">
          <a:solidFill>
            <a:schemeClr val="tx1"/>
          </a:solidFill>
          <a:latin typeface="+mn-lt"/>
          <a:ea typeface="+mn-ea"/>
          <a:cs typeface="+mn-cs"/>
        </a:defRPr>
      </a:lvl1pPr>
      <a:lvl2pPr marL="504063" indent="-168021" algn="l" defTabSz="672084" rtl="0" eaLnBrk="1" latinLnBrk="0" hangingPunct="1">
        <a:lnSpc>
          <a:spcPct val="90000"/>
        </a:lnSpc>
        <a:spcBef>
          <a:spcPts val="368"/>
        </a:spcBef>
        <a:buFont typeface="Arial" panose="020B0604020202020204" pitchFamily="34" charset="0"/>
        <a:buChar char="•"/>
        <a:defRPr sz="1764" kern="1200">
          <a:solidFill>
            <a:schemeClr val="tx1"/>
          </a:solidFill>
          <a:latin typeface="+mn-lt"/>
          <a:ea typeface="+mn-ea"/>
          <a:cs typeface="+mn-cs"/>
        </a:defRPr>
      </a:lvl2pPr>
      <a:lvl3pPr marL="840105" indent="-168021" algn="l" defTabSz="672084" rtl="0" eaLnBrk="1" latinLnBrk="0" hangingPunct="1">
        <a:lnSpc>
          <a:spcPct val="90000"/>
        </a:lnSpc>
        <a:spcBef>
          <a:spcPts val="368"/>
        </a:spcBef>
        <a:buFont typeface="Arial" panose="020B0604020202020204" pitchFamily="34" charset="0"/>
        <a:buChar char="•"/>
        <a:defRPr sz="1470" kern="1200">
          <a:solidFill>
            <a:schemeClr val="tx1"/>
          </a:solidFill>
          <a:latin typeface="+mn-lt"/>
          <a:ea typeface="+mn-ea"/>
          <a:cs typeface="+mn-cs"/>
        </a:defRPr>
      </a:lvl3pPr>
      <a:lvl4pPr marL="1176147"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4pPr>
      <a:lvl5pPr marL="1512189"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5pPr>
      <a:lvl6pPr marL="1848231"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6pPr>
      <a:lvl7pPr marL="2184273"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7pPr>
      <a:lvl8pPr marL="2520315"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8pPr>
      <a:lvl9pPr marL="2856357" indent="-168021" algn="l" defTabSz="672084" rtl="0" eaLnBrk="1" latinLnBrk="0" hangingPunct="1">
        <a:lnSpc>
          <a:spcPct val="90000"/>
        </a:lnSpc>
        <a:spcBef>
          <a:spcPts val="368"/>
        </a:spcBef>
        <a:buFont typeface="Arial" panose="020B0604020202020204" pitchFamily="34" charset="0"/>
        <a:buChar char="•"/>
        <a:defRPr sz="1323" kern="1200">
          <a:solidFill>
            <a:schemeClr val="tx1"/>
          </a:solidFill>
          <a:latin typeface="+mn-lt"/>
          <a:ea typeface="+mn-ea"/>
          <a:cs typeface="+mn-cs"/>
        </a:defRPr>
      </a:lvl9pPr>
    </p:bodyStyle>
    <p:otherStyle>
      <a:defPPr>
        <a:defRPr lang="en-US"/>
      </a:defPPr>
      <a:lvl1pPr marL="0" algn="l" defTabSz="672084" rtl="0" eaLnBrk="1" latinLnBrk="0" hangingPunct="1">
        <a:defRPr sz="1323" kern="1200">
          <a:solidFill>
            <a:schemeClr val="tx1"/>
          </a:solidFill>
          <a:latin typeface="+mn-lt"/>
          <a:ea typeface="+mn-ea"/>
          <a:cs typeface="+mn-cs"/>
        </a:defRPr>
      </a:lvl1pPr>
      <a:lvl2pPr marL="336042" algn="l" defTabSz="672084" rtl="0" eaLnBrk="1" latinLnBrk="0" hangingPunct="1">
        <a:defRPr sz="1323" kern="1200">
          <a:solidFill>
            <a:schemeClr val="tx1"/>
          </a:solidFill>
          <a:latin typeface="+mn-lt"/>
          <a:ea typeface="+mn-ea"/>
          <a:cs typeface="+mn-cs"/>
        </a:defRPr>
      </a:lvl2pPr>
      <a:lvl3pPr marL="672084" algn="l" defTabSz="672084" rtl="0" eaLnBrk="1" latinLnBrk="0" hangingPunct="1">
        <a:defRPr sz="1323" kern="1200">
          <a:solidFill>
            <a:schemeClr val="tx1"/>
          </a:solidFill>
          <a:latin typeface="+mn-lt"/>
          <a:ea typeface="+mn-ea"/>
          <a:cs typeface="+mn-cs"/>
        </a:defRPr>
      </a:lvl3pPr>
      <a:lvl4pPr marL="1008126" algn="l" defTabSz="672084" rtl="0" eaLnBrk="1" latinLnBrk="0" hangingPunct="1">
        <a:defRPr sz="1323" kern="1200">
          <a:solidFill>
            <a:schemeClr val="tx1"/>
          </a:solidFill>
          <a:latin typeface="+mn-lt"/>
          <a:ea typeface="+mn-ea"/>
          <a:cs typeface="+mn-cs"/>
        </a:defRPr>
      </a:lvl4pPr>
      <a:lvl5pPr marL="1344168" algn="l" defTabSz="672084" rtl="0" eaLnBrk="1" latinLnBrk="0" hangingPunct="1">
        <a:defRPr sz="1323" kern="1200">
          <a:solidFill>
            <a:schemeClr val="tx1"/>
          </a:solidFill>
          <a:latin typeface="+mn-lt"/>
          <a:ea typeface="+mn-ea"/>
          <a:cs typeface="+mn-cs"/>
        </a:defRPr>
      </a:lvl5pPr>
      <a:lvl6pPr marL="1680210" algn="l" defTabSz="672084" rtl="0" eaLnBrk="1" latinLnBrk="0" hangingPunct="1">
        <a:defRPr sz="1323" kern="1200">
          <a:solidFill>
            <a:schemeClr val="tx1"/>
          </a:solidFill>
          <a:latin typeface="+mn-lt"/>
          <a:ea typeface="+mn-ea"/>
          <a:cs typeface="+mn-cs"/>
        </a:defRPr>
      </a:lvl6pPr>
      <a:lvl7pPr marL="2016252" algn="l" defTabSz="672084" rtl="0" eaLnBrk="1" latinLnBrk="0" hangingPunct="1">
        <a:defRPr sz="1323" kern="1200">
          <a:solidFill>
            <a:schemeClr val="tx1"/>
          </a:solidFill>
          <a:latin typeface="+mn-lt"/>
          <a:ea typeface="+mn-ea"/>
          <a:cs typeface="+mn-cs"/>
        </a:defRPr>
      </a:lvl7pPr>
      <a:lvl8pPr marL="2352294" algn="l" defTabSz="672084" rtl="0" eaLnBrk="1" latinLnBrk="0" hangingPunct="1">
        <a:defRPr sz="1323" kern="1200">
          <a:solidFill>
            <a:schemeClr val="tx1"/>
          </a:solidFill>
          <a:latin typeface="+mn-lt"/>
          <a:ea typeface="+mn-ea"/>
          <a:cs typeface="+mn-cs"/>
        </a:defRPr>
      </a:lvl8pPr>
      <a:lvl9pPr marL="2688336" algn="l" defTabSz="672084" rtl="0" eaLnBrk="1" latinLnBrk="0" hangingPunct="1">
        <a:defRPr sz="13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chart" Target="../charts/chart3.xml"/><Relationship Id="rId5" Type="http://schemas.openxmlformats.org/officeDocument/2006/relationships/slide" Target="slide2.xml"/><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1.jpe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 Target="slide2.xml"/><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chart" Target="../charts/chart1.xml"/><Relationship Id="rId5" Type="http://schemas.openxmlformats.org/officeDocument/2006/relationships/slide" Target="slide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chart" Target="../charts/chart2.xml"/><Relationship Id="rId5" Type="http://schemas.openxmlformats.org/officeDocument/2006/relationships/slide" Target="slide2.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2299722">
            <a:off x="5354654" y="3015737"/>
            <a:ext cx="896696" cy="89669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3"/>
          </a:p>
        </p:txBody>
      </p:sp>
      <p:sp>
        <p:nvSpPr>
          <p:cNvPr id="9" name="矩形 8"/>
          <p:cNvSpPr/>
          <p:nvPr/>
        </p:nvSpPr>
        <p:spPr>
          <a:xfrm rot="2299722">
            <a:off x="-1719112" y="647907"/>
            <a:ext cx="7137608" cy="5269355"/>
          </a:xfrm>
          <a:prstGeom prst="rect">
            <a:avLst/>
          </a:prstGeom>
          <a:gradFill>
            <a:gsLst>
              <a:gs pos="0">
                <a:schemeClr val="tx1">
                  <a:alpha val="50000"/>
                </a:schemeClr>
              </a:gs>
              <a:gs pos="100000">
                <a:schemeClr val="tx1">
                  <a:alpha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3"/>
          </a:p>
        </p:txBody>
      </p:sp>
      <p:sp>
        <p:nvSpPr>
          <p:cNvPr id="2" name="矩形 1"/>
          <p:cNvSpPr/>
          <p:nvPr/>
        </p:nvSpPr>
        <p:spPr>
          <a:xfrm>
            <a:off x="338215" y="1904357"/>
            <a:ext cx="9143916" cy="1478418"/>
          </a:xfrm>
          <a:prstGeom prst="rect">
            <a:avLst/>
          </a:prstGeom>
          <a:effectLst>
            <a:outerShdw blurRad="63500" sx="102000" sy="102000" algn="ctr" rotWithShape="0">
              <a:prstClr val="black">
                <a:alpha val="40000"/>
              </a:prstClr>
            </a:outerShdw>
          </a:effectLst>
        </p:spPr>
        <p:txBody>
          <a:bodyPr wrap="square">
            <a:spAutoFit/>
          </a:bodyPr>
          <a:lstStyle/>
          <a:p>
            <a:pPr>
              <a:lnSpc>
                <a:spcPct val="150000"/>
              </a:lnSpc>
            </a:pPr>
            <a:r>
              <a:rPr lang="en-US" altLang="zh-CN" sz="3200" dirty="0">
                <a:solidFill>
                  <a:srgbClr val="0F85F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rPr>
              <a:t>Database Lecture:</a:t>
            </a:r>
            <a:br>
              <a:rPr lang="en-US" altLang="zh-CN" sz="3200" dirty="0">
                <a:solidFill>
                  <a:srgbClr val="0F85F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rPr>
            </a:br>
            <a:r>
              <a:rPr lang="en-US" altLang="zh-CN" sz="3200" dirty="0">
                <a:solidFill>
                  <a:srgbClr val="0F85F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rPr>
              <a:t>Popular Data Representation Techniques</a:t>
            </a:r>
            <a:endParaRPr lang="en-US" altLang="zh-CN" sz="3200" dirty="0">
              <a:solidFill>
                <a:schemeClr val="bg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endParaRPr>
          </a:p>
        </p:txBody>
      </p:sp>
      <p:cxnSp>
        <p:nvCxnSpPr>
          <p:cNvPr id="4" name="直接连接符 3"/>
          <p:cNvCxnSpPr/>
          <p:nvPr/>
        </p:nvCxnSpPr>
        <p:spPr>
          <a:xfrm>
            <a:off x="500642" y="3538225"/>
            <a:ext cx="4974411" cy="0"/>
          </a:xfrm>
          <a:prstGeom prst="line">
            <a:avLst/>
          </a:prstGeom>
          <a:ln w="1905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00643" y="3596031"/>
            <a:ext cx="4972313" cy="284565"/>
          </a:xfrm>
          <a:prstGeom prst="rect">
            <a:avLst/>
          </a:prstGeom>
          <a:noFill/>
        </p:spPr>
        <p:txBody>
          <a:bodyPr wrap="square" lIns="0" rIns="0" rtlCol="0">
            <a:spAutoFit/>
          </a:bodyPr>
          <a:lstStyle/>
          <a:p>
            <a:r>
              <a:rPr lang="en-US" altLang="zh-CN" sz="1249" dirty="0">
                <a:solidFill>
                  <a:schemeClr val="bg1"/>
                </a:solidFill>
                <a:latin typeface="微软雅黑 Light" panose="020B0502040204020203" pitchFamily="34" charset="-122"/>
                <a:ea typeface="微软雅黑 Light" panose="020B0502040204020203" pitchFamily="34" charset="-122"/>
              </a:rPr>
              <a:t>181110315 </a:t>
            </a:r>
            <a:r>
              <a:rPr lang="zh-CN" altLang="en-US" sz="1249" dirty="0">
                <a:solidFill>
                  <a:schemeClr val="bg1"/>
                </a:solidFill>
                <a:latin typeface="微软雅黑 Light" panose="020B0502040204020203" pitchFamily="34" charset="-122"/>
                <a:ea typeface="微软雅黑 Light" panose="020B0502040204020203" pitchFamily="34" charset="-122"/>
              </a:rPr>
              <a:t>软件工程 王少博</a:t>
            </a:r>
          </a:p>
        </p:txBody>
      </p:sp>
      <p:sp>
        <p:nvSpPr>
          <p:cNvPr id="3" name="文本框 2"/>
          <p:cNvSpPr txBox="1"/>
          <p:nvPr/>
        </p:nvSpPr>
        <p:spPr>
          <a:xfrm>
            <a:off x="338215" y="853063"/>
            <a:ext cx="6600467" cy="1298048"/>
          </a:xfrm>
          <a:prstGeom prst="rect">
            <a:avLst/>
          </a:prstGeom>
          <a:noFill/>
        </p:spPr>
        <p:txBody>
          <a:bodyPr wrap="square" rtlCol="0">
            <a:spAutoFit/>
          </a:bodyPr>
          <a:lstStyle/>
          <a:p>
            <a:r>
              <a:rPr lang="en-US" altLang="zh-CN" sz="7835">
                <a:solidFill>
                  <a:srgbClr val="0F85F1"/>
                </a:solidFill>
                <a:latin typeface="Impact" panose="020B0806030902050204" pitchFamily="34" charset="0"/>
              </a:rPr>
              <a:t>2020</a:t>
            </a:r>
            <a:endParaRPr lang="zh-CN" altLang="en-US" sz="7835" dirty="0">
              <a:solidFill>
                <a:srgbClr val="0F85F1"/>
              </a:solidFill>
              <a:latin typeface="Impact" panose="020B0806030902050204" pitchFamily="34" charset="0"/>
            </a:endParaRPr>
          </a:p>
        </p:txBody>
      </p:sp>
    </p:spTree>
    <p:extLst>
      <p:ext uri="{BB962C8B-B14F-4D97-AF65-F5344CB8AC3E}">
        <p14:creationId xmlns:p14="http://schemas.microsoft.com/office/powerpoint/2010/main" val="4289139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851">
        <p15:prstTrans prst="drape"/>
      </p:transition>
    </mc:Choice>
    <mc:Fallback xmlns="">
      <p:transition spd="slow" advTm="1851">
        <p:fade/>
      </p:transition>
    </mc:Fallback>
  </mc:AlternateContent>
  <p:extLst>
    <p:ext uri="{E180D4A7-C9FB-4DFB-919C-405C955672EB}">
      <p14:showEvtLst xmlns:p14="http://schemas.microsoft.com/office/powerpoint/2010/main">
        <p14:playEvt time="6" objId="8"/>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976280E1-6BE3-4F4F-9FAC-553D928713C2}"/>
              </a:ext>
            </a:extLst>
          </p:cNvPr>
          <p:cNvSpPr/>
          <p:nvPr/>
        </p:nvSpPr>
        <p:spPr>
          <a:xfrm>
            <a:off x="266040" y="192299"/>
            <a:ext cx="4308167" cy="499496"/>
          </a:xfrm>
          <a:prstGeom prst="rect">
            <a:avLst/>
          </a:prstGeom>
        </p:spPr>
        <p:txBody>
          <a:bodyPr wrap="none">
            <a:spAutoFit/>
          </a:bodyPr>
          <a:lstStyle/>
          <a:p>
            <a:r>
              <a:rPr lang="zh-CN" altLang="en-US" sz="2646" dirty="0">
                <a:solidFill>
                  <a:schemeClr val="tx1">
                    <a:lumMod val="85000"/>
                    <a:lumOff val="15000"/>
                  </a:schemeClr>
                </a:solidFill>
                <a:latin typeface="Segoe UI" panose="020B0502040204020203" pitchFamily="34" charset="0"/>
                <a:ea typeface="Segoe UI Symbol" panose="020B0502040204020203" pitchFamily="34" charset="0"/>
                <a:cs typeface="Segoe UI" panose="020B0502040204020203" pitchFamily="34" charset="0"/>
              </a:rPr>
              <a:t>半结构化数据</a:t>
            </a:r>
            <a:r>
              <a:rPr lang="en-US" altLang="zh-CN" sz="2646" dirty="0">
                <a:solidFill>
                  <a:schemeClr val="tx1">
                    <a:lumMod val="85000"/>
                    <a:lumOff val="15000"/>
                  </a:schemeClr>
                </a:solidFill>
                <a:latin typeface="Segoe UI" panose="020B0502040204020203" pitchFamily="34" charset="0"/>
                <a:ea typeface="Segoe UI Symbol" panose="020B0502040204020203" pitchFamily="34" charset="0"/>
                <a:cs typeface="Segoe UI" panose="020B0502040204020203" pitchFamily="34" charset="0"/>
              </a:rPr>
              <a:t>——Ontology</a:t>
            </a:r>
            <a:endParaRPr lang="zh-CN" altLang="en-US" sz="2646" dirty="0">
              <a:solidFill>
                <a:schemeClr val="tx1">
                  <a:lumMod val="85000"/>
                  <a:lumOff val="15000"/>
                </a:schemeClr>
              </a:solidFill>
            </a:endParaRPr>
          </a:p>
        </p:txBody>
      </p:sp>
      <p:sp>
        <p:nvSpPr>
          <p:cNvPr id="2" name="日期占位符 1">
            <a:extLst>
              <a:ext uri="{FF2B5EF4-FFF2-40B4-BE49-F238E27FC236}">
                <a16:creationId xmlns:a16="http://schemas.microsoft.com/office/drawing/2014/main" id="{9D19B6AA-E65D-408A-BB7B-18F6C509D023}"/>
              </a:ext>
            </a:extLst>
          </p:cNvPr>
          <p:cNvSpPr>
            <a:spLocks noGrp="1"/>
          </p:cNvSpPr>
          <p:nvPr>
            <p:ph type="dt" sz="half" idx="10"/>
          </p:nvPr>
        </p:nvSpPr>
        <p:spPr/>
        <p:txBody>
          <a:bodyPr/>
          <a:lstStyle/>
          <a:p>
            <a:fld id="{E2948B0F-404A-4DDC-A38C-B7ECFF444F99}" type="datetime1">
              <a:rPr lang="en-US" altLang="zh-CN" smtClean="0"/>
              <a:t>3/23/2020</a:t>
            </a:fld>
            <a:endParaRPr lang="en-US" dirty="0"/>
          </a:p>
        </p:txBody>
      </p:sp>
      <p:sp>
        <p:nvSpPr>
          <p:cNvPr id="3" name="灯片编号占位符 2">
            <a:extLst>
              <a:ext uri="{FF2B5EF4-FFF2-40B4-BE49-F238E27FC236}">
                <a16:creationId xmlns:a16="http://schemas.microsoft.com/office/drawing/2014/main" id="{BC34163D-4EAE-4C8A-AD26-2E3769F1FABA}"/>
              </a:ext>
            </a:extLst>
          </p:cNvPr>
          <p:cNvSpPr>
            <a:spLocks noGrp="1"/>
          </p:cNvSpPr>
          <p:nvPr>
            <p:ph type="sldNum" sz="quarter" idx="12"/>
          </p:nvPr>
        </p:nvSpPr>
        <p:spPr/>
        <p:txBody>
          <a:bodyPr/>
          <a:lstStyle/>
          <a:p>
            <a:fld id="{48F63A3B-78C7-47BE-AE5E-E10140E04643}" type="slidenum">
              <a:rPr lang="en-US" smtClean="0"/>
              <a:t>10</a:t>
            </a:fld>
            <a:endParaRPr lang="en-US" dirty="0"/>
          </a:p>
        </p:txBody>
      </p:sp>
      <p:sp>
        <p:nvSpPr>
          <p:cNvPr id="14" name="矩形 13">
            <a:extLst>
              <a:ext uri="{FF2B5EF4-FFF2-40B4-BE49-F238E27FC236}">
                <a16:creationId xmlns:a16="http://schemas.microsoft.com/office/drawing/2014/main" id="{69D9B011-FD5A-4E5C-AEB0-FF400BC91894}"/>
              </a:ext>
            </a:extLst>
          </p:cNvPr>
          <p:cNvSpPr/>
          <p:nvPr/>
        </p:nvSpPr>
        <p:spPr>
          <a:xfrm>
            <a:off x="266040" y="842752"/>
            <a:ext cx="4562852" cy="3323987"/>
          </a:xfrm>
          <a:prstGeom prst="rect">
            <a:avLst/>
          </a:prstGeom>
        </p:spPr>
        <p:txBody>
          <a:bodyPr wrap="square">
            <a:spAutoFit/>
          </a:bodyPr>
          <a:lstStyle/>
          <a:p>
            <a:r>
              <a:rPr lang="zh-CN" altLang="en-US" sz="1400" b="1" strike="sngStrike" dirty="0"/>
              <a:t>哲学？？？</a:t>
            </a:r>
            <a:endParaRPr lang="en-US" altLang="zh-CN" sz="1400" b="1" strike="sngStrike" dirty="0"/>
          </a:p>
          <a:p>
            <a:endParaRPr lang="en-US" altLang="zh-CN" sz="1400" dirty="0"/>
          </a:p>
          <a:p>
            <a:r>
              <a:rPr lang="en-US" altLang="zh-CN" sz="1400" dirty="0"/>
              <a:t>- </a:t>
            </a:r>
            <a:r>
              <a:rPr lang="zh-CN" altLang="en-US" sz="1400" dirty="0"/>
              <a:t>在计算机科学与信息科学领域，理论上，本体是指一种“形式化的，对于共享概念体系的明确而又详细的说明”</a:t>
            </a:r>
            <a:endParaRPr lang="en-US" altLang="zh-CN" sz="1400" dirty="0"/>
          </a:p>
          <a:p>
            <a:endParaRPr lang="en-US" altLang="zh-CN" sz="1400" dirty="0"/>
          </a:p>
          <a:p>
            <a:r>
              <a:rPr lang="en-US" altLang="zh-CN" sz="1400" dirty="0"/>
              <a:t>- </a:t>
            </a:r>
            <a:r>
              <a:rPr lang="zh-CN" altLang="en-US" sz="1400" dirty="0"/>
              <a:t>本体就是一种</a:t>
            </a:r>
            <a:r>
              <a:rPr lang="zh-CN" altLang="en-US" sz="1400" b="1" dirty="0"/>
              <a:t>特殊类型的术语集</a:t>
            </a:r>
            <a:r>
              <a:rPr lang="zh-CN" altLang="en-US" sz="1400" dirty="0"/>
              <a:t>，具有</a:t>
            </a:r>
            <a:r>
              <a:rPr lang="zh-CN" altLang="en-US" sz="1400" b="1" dirty="0"/>
              <a:t>结构化</a:t>
            </a:r>
            <a:r>
              <a:rPr lang="zh-CN" altLang="en-US" sz="1400" dirty="0"/>
              <a:t>的特点，且更加适合于在计算机系统之中使用；</a:t>
            </a:r>
            <a:endParaRPr lang="en-US" altLang="zh-CN" sz="1400" dirty="0"/>
          </a:p>
          <a:p>
            <a:r>
              <a:rPr lang="zh-CN" altLang="en-US" sz="1400" dirty="0"/>
              <a:t>本体实际上就是</a:t>
            </a:r>
            <a:r>
              <a:rPr lang="zh-CN" altLang="en-US" sz="1400" b="1" dirty="0"/>
              <a:t>“对特定领域之中某套概念及其相互之间关系的形式化表达</a:t>
            </a:r>
            <a:r>
              <a:rPr lang="en-US" altLang="zh-CN" sz="1400" b="1" dirty="0"/>
              <a:t>”</a:t>
            </a:r>
          </a:p>
          <a:p>
            <a:endParaRPr lang="en-US" altLang="zh-CN" sz="1400" dirty="0"/>
          </a:p>
          <a:p>
            <a:r>
              <a:rPr lang="en-US" altLang="zh-CN" sz="1400" dirty="0"/>
              <a:t>- </a:t>
            </a:r>
            <a:r>
              <a:rPr lang="zh-CN" altLang="en-US" sz="1400" dirty="0"/>
              <a:t>本体是当今最流行的数据表示形式之一，它是一种功能强大的工具，如今已广泛用于替代简单的数据存储系统。</a:t>
            </a:r>
            <a:endParaRPr lang="en-US" altLang="zh-CN" sz="1400" dirty="0"/>
          </a:p>
          <a:p>
            <a:endParaRPr lang="en-US" altLang="zh-CN" sz="1400" dirty="0"/>
          </a:p>
          <a:p>
            <a:r>
              <a:rPr lang="en-US" altLang="zh-CN" sz="1400" dirty="0"/>
              <a:t>- </a:t>
            </a:r>
            <a:r>
              <a:rPr lang="zh-CN" altLang="en-US" sz="1400" dirty="0"/>
              <a:t>本体可用于医学的许多不同领域，从而有力地实现信息共享并促进有效的语义检索</a:t>
            </a:r>
            <a:endParaRPr lang="en-US" altLang="zh-CN" sz="1400" dirty="0"/>
          </a:p>
        </p:txBody>
      </p:sp>
      <p:pic>
        <p:nvPicPr>
          <p:cNvPr id="4104" name="Picture 8" descr="Image result for ontology">
            <a:extLst>
              <a:ext uri="{FF2B5EF4-FFF2-40B4-BE49-F238E27FC236}">
                <a16:creationId xmlns:a16="http://schemas.microsoft.com/office/drawing/2014/main" id="{963BF574-954A-4598-9E10-7BB9C1219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2007" y="287226"/>
            <a:ext cx="3165182" cy="23830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83DBA16F-E6EB-444A-9916-5128379EC0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2007" y="2670278"/>
            <a:ext cx="3165181" cy="1895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19200787"/>
      </p:ext>
    </p:extLst>
  </p:cSld>
  <p:clrMapOvr>
    <a:masterClrMapping/>
  </p:clrMapOvr>
  <p:transition spd="slow" advClick="0" advTm="196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wipe(left)">
                                      <p:cBhvr>
                                        <p:cTn id="7" dur="9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6" y="286"/>
            <a:ext cx="9000609" cy="5039741"/>
          </a:xfrm>
          <a:prstGeom prst="rect">
            <a:avLst/>
          </a:prstGeom>
        </p:spPr>
      </p:pic>
      <p:grpSp>
        <p:nvGrpSpPr>
          <p:cNvPr id="5" name="组合 4"/>
          <p:cNvGrpSpPr/>
          <p:nvPr/>
        </p:nvGrpSpPr>
        <p:grpSpPr>
          <a:xfrm>
            <a:off x="5306342" y="286"/>
            <a:ext cx="4554253" cy="5039741"/>
            <a:chOff x="13478799" y="0"/>
            <a:chExt cx="11568397" cy="12801600"/>
          </a:xfrm>
        </p:grpSpPr>
        <p:sp>
          <p:nvSpPr>
            <p:cNvPr id="2" name="矩形 1"/>
            <p:cNvSpPr/>
            <p:nvPr/>
          </p:nvSpPr>
          <p:spPr>
            <a:xfrm>
              <a:off x="13478799" y="0"/>
              <a:ext cx="7772400" cy="12801600"/>
            </a:xfrm>
            <a:prstGeom prst="rect">
              <a:avLst/>
            </a:prstGeom>
            <a:solidFill>
              <a:srgbClr val="0F8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9"/>
            </a:p>
          </p:txBody>
        </p:sp>
        <p:sp>
          <p:nvSpPr>
            <p:cNvPr id="9" name="MH_Entry_1">
              <a:hlinkClick r:id="rId5" action="ppaction://hlinksldjump"/>
            </p:cNvPr>
            <p:cNvSpPr>
              <a:spLocks noChangeArrowheads="1"/>
            </p:cNvSpPr>
            <p:nvPr>
              <p:custDataLst>
                <p:tags r:id="rId1"/>
              </p:custDataLst>
            </p:nvPr>
          </p:nvSpPr>
          <p:spPr bwMode="auto">
            <a:xfrm>
              <a:off x="15474435" y="1781228"/>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6455"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1417"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Structured Data</a:t>
              </a:r>
              <a:endParaRPr lang="zh-CN" altLang="en-US" sz="1417"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15474435" y="3636601"/>
              <a:ext cx="5776762" cy="595630"/>
            </a:xfrm>
            <a:prstGeom prst="rect">
              <a:avLst/>
            </a:prstGeom>
          </p:spPr>
          <p:txBody>
            <a:bodyPr wrap="square">
              <a:spAutoFit/>
            </a:bodyPr>
            <a:lstStyle/>
            <a:p>
              <a:pPr>
                <a:lnSpc>
                  <a:spcPct val="130000"/>
                </a:lnSpc>
              </a:pPr>
              <a:endParaRPr lang="en-US" altLang="zh-CN" sz="787" dirty="0">
                <a:solidFill>
                  <a:schemeClr val="bg1">
                    <a:lumMod val="9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5474435" y="3523503"/>
              <a:ext cx="1323053"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14" name="图表 13"/>
            <p:cNvGraphicFramePr/>
            <p:nvPr/>
          </p:nvGraphicFramePr>
          <p:xfrm>
            <a:off x="15396087" y="7337425"/>
            <a:ext cx="5855111" cy="5014452"/>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4" name="组合 3"/>
          <p:cNvGrpSpPr/>
          <p:nvPr/>
        </p:nvGrpSpPr>
        <p:grpSpPr>
          <a:xfrm>
            <a:off x="5484154" y="286"/>
            <a:ext cx="576987" cy="5039741"/>
            <a:chOff x="13930466" y="0"/>
            <a:chExt cx="1465623" cy="12801600"/>
          </a:xfrm>
        </p:grpSpPr>
        <p:sp>
          <p:nvSpPr>
            <p:cNvPr id="7" name="矩形 6"/>
            <p:cNvSpPr/>
            <p:nvPr/>
          </p:nvSpPr>
          <p:spPr>
            <a:xfrm>
              <a:off x="13930466" y="0"/>
              <a:ext cx="1465623" cy="12801600"/>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5235"/>
              <a:endParaRPr lang="zh-CN" altLang="en-US" sz="1369"/>
            </a:p>
          </p:txBody>
        </p:sp>
        <p:sp>
          <p:nvSpPr>
            <p:cNvPr id="8" name="文本框 7"/>
            <p:cNvSpPr txBox="1"/>
            <p:nvPr/>
          </p:nvSpPr>
          <p:spPr>
            <a:xfrm>
              <a:off x="14315908" y="2130425"/>
              <a:ext cx="578200" cy="6185370"/>
            </a:xfrm>
            <a:prstGeom prst="rect">
              <a:avLst/>
            </a:prstGeom>
            <a:noFill/>
          </p:spPr>
          <p:txBody>
            <a:bodyPr vert="eaVert" wrap="square" rtlCol="0">
              <a:spAutoFit/>
            </a:bodyPr>
            <a:lstStyle/>
            <a:p>
              <a:r>
                <a:rPr lang="en-US" altLang="zh-CN" sz="279" spc="236" dirty="0">
                  <a:solidFill>
                    <a:schemeClr val="bg1"/>
                  </a:solidFill>
                </a:rPr>
                <a:t>PHOTO FROM PIXABAY</a:t>
              </a:r>
              <a:endParaRPr lang="zh-CN" altLang="en-US" sz="279" spc="236" dirty="0">
                <a:solidFill>
                  <a:schemeClr val="bg1"/>
                </a:solidFill>
              </a:endParaRPr>
            </a:p>
          </p:txBody>
        </p:sp>
      </p:grpSp>
      <p:sp>
        <p:nvSpPr>
          <p:cNvPr id="6" name="日期占位符 5">
            <a:extLst>
              <a:ext uri="{FF2B5EF4-FFF2-40B4-BE49-F238E27FC236}">
                <a16:creationId xmlns:a16="http://schemas.microsoft.com/office/drawing/2014/main" id="{4FD494F8-B4B9-4063-8AB6-A9E298F13666}"/>
              </a:ext>
            </a:extLst>
          </p:cNvPr>
          <p:cNvSpPr>
            <a:spLocks noGrp="1"/>
          </p:cNvSpPr>
          <p:nvPr>
            <p:ph type="dt" sz="half" idx="10"/>
          </p:nvPr>
        </p:nvSpPr>
        <p:spPr/>
        <p:txBody>
          <a:bodyPr/>
          <a:lstStyle/>
          <a:p>
            <a:fld id="{550D726C-A0D8-4AF7-8D0F-3E082E3B39DE}" type="datetime1">
              <a:rPr lang="en-US" altLang="zh-CN" smtClean="0"/>
              <a:t>3/23/2020</a:t>
            </a:fld>
            <a:endParaRPr lang="en-US" dirty="0"/>
          </a:p>
        </p:txBody>
      </p:sp>
      <p:sp>
        <p:nvSpPr>
          <p:cNvPr id="12" name="灯片编号占位符 11">
            <a:extLst>
              <a:ext uri="{FF2B5EF4-FFF2-40B4-BE49-F238E27FC236}">
                <a16:creationId xmlns:a16="http://schemas.microsoft.com/office/drawing/2014/main" id="{0B9EED09-BFDA-45A9-AB99-ADE90A88FB1A}"/>
              </a:ext>
            </a:extLst>
          </p:cNvPr>
          <p:cNvSpPr>
            <a:spLocks noGrp="1"/>
          </p:cNvSpPr>
          <p:nvPr>
            <p:ph type="sldNum" sz="quarter" idx="12"/>
          </p:nvPr>
        </p:nvSpPr>
        <p:spPr/>
        <p:txBody>
          <a:bodyPr/>
          <a:lstStyle/>
          <a:p>
            <a:fld id="{48F63A3B-78C7-47BE-AE5E-E10140E04643}" type="slidenum">
              <a:rPr lang="en-US" smtClean="0"/>
              <a:t>11</a:t>
            </a:fld>
            <a:endParaRPr lang="en-US" dirty="0"/>
          </a:p>
        </p:txBody>
      </p:sp>
    </p:spTree>
    <p:extLst>
      <p:ext uri="{BB962C8B-B14F-4D97-AF65-F5344CB8AC3E}">
        <p14:creationId xmlns:p14="http://schemas.microsoft.com/office/powerpoint/2010/main" val="1085228574"/>
      </p:ext>
    </p:extLst>
  </p:cSld>
  <p:clrMapOvr>
    <a:masterClrMapping/>
  </p:clrMapOvr>
  <p:transition spd="slow" advClick="0" advTm="2002">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
          <p:cNvSpPr txBox="1"/>
          <p:nvPr/>
        </p:nvSpPr>
        <p:spPr>
          <a:xfrm>
            <a:off x="502633" y="207273"/>
            <a:ext cx="3412342" cy="449610"/>
          </a:xfrm>
          <a:prstGeom prst="rect">
            <a:avLst/>
          </a:prstGeom>
          <a:noFill/>
        </p:spPr>
        <p:txBody>
          <a:bodyPr wrap="square" rtlCol="0">
            <a:spAutoFit/>
          </a:bodyPr>
          <a:lstStyle/>
          <a:p>
            <a:pPr defTabSz="695235">
              <a:lnSpc>
                <a:spcPct val="150000"/>
              </a:lnSpc>
            </a:pPr>
            <a:r>
              <a:rPr lang="en-US" sz="1732" b="1" dirty="0">
                <a:solidFill>
                  <a:prstClr val="black">
                    <a:lumMod val="65000"/>
                    <a:lumOff val="35000"/>
                  </a:prstClr>
                </a:solidFill>
                <a:latin typeface="+mj-ea"/>
                <a:ea typeface="+mj-ea"/>
              </a:rPr>
              <a:t>Structured Data</a:t>
            </a:r>
            <a:endParaRPr lang="en-US" sz="1732" b="1" dirty="0">
              <a:solidFill>
                <a:srgbClr val="00A8A7"/>
              </a:solidFill>
              <a:latin typeface="+mj-ea"/>
              <a:ea typeface="+mj-ea"/>
            </a:endParaRPr>
          </a:p>
        </p:txBody>
      </p:sp>
      <p:sp>
        <p:nvSpPr>
          <p:cNvPr id="5" name="Rectangle 14"/>
          <p:cNvSpPr/>
          <p:nvPr/>
        </p:nvSpPr>
        <p:spPr>
          <a:xfrm>
            <a:off x="502634" y="582967"/>
            <a:ext cx="3889141" cy="156774"/>
          </a:xfrm>
          <a:prstGeom prst="rect">
            <a:avLst/>
          </a:prstGeom>
        </p:spPr>
        <p:txBody>
          <a:bodyPr wrap="square">
            <a:spAutoFit/>
          </a:bodyPr>
          <a:lstStyle/>
          <a:p>
            <a:pPr defTabSz="695235">
              <a:lnSpc>
                <a:spcPct val="150000"/>
              </a:lnSpc>
            </a:pPr>
            <a:r>
              <a:rPr lang="en-US" altLang="zh-CN" sz="279"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pic>
        <p:nvPicPr>
          <p:cNvPr id="6"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13332" y="1478507"/>
            <a:ext cx="4451423" cy="2689426"/>
          </a:xfrm>
          <a:prstGeom prst="rect">
            <a:avLst/>
          </a:prstGeom>
        </p:spPr>
      </p:pic>
      <p:grpSp>
        <p:nvGrpSpPr>
          <p:cNvPr id="27" name="组合 26"/>
          <p:cNvGrpSpPr/>
          <p:nvPr/>
        </p:nvGrpSpPr>
        <p:grpSpPr>
          <a:xfrm>
            <a:off x="4664755" y="1686612"/>
            <a:ext cx="3715474" cy="796555"/>
            <a:chOff x="11849084" y="2743200"/>
            <a:chExt cx="9437788" cy="2023354"/>
          </a:xfrm>
        </p:grpSpPr>
        <p:grpSp>
          <p:nvGrpSpPr>
            <p:cNvPr id="3" name="组合 2"/>
            <p:cNvGrpSpPr/>
            <p:nvPr/>
          </p:nvGrpSpPr>
          <p:grpSpPr>
            <a:xfrm>
              <a:off x="11849084" y="2743200"/>
              <a:ext cx="2023354" cy="2023354"/>
              <a:chOff x="11849084" y="2743200"/>
              <a:chExt cx="2023354" cy="2023354"/>
            </a:xfrm>
          </p:grpSpPr>
          <p:sp>
            <p:nvSpPr>
              <p:cNvPr id="7" name="Oval 3"/>
              <p:cNvSpPr/>
              <p:nvPr/>
            </p:nvSpPr>
            <p:spPr>
              <a:xfrm>
                <a:off x="11956089" y="2850205"/>
                <a:ext cx="1809345" cy="1809345"/>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9"/>
              </a:p>
            </p:txBody>
          </p:sp>
          <p:sp>
            <p:nvSpPr>
              <p:cNvPr id="8" name="Oval 4"/>
              <p:cNvSpPr/>
              <p:nvPr/>
            </p:nvSpPr>
            <p:spPr>
              <a:xfrm>
                <a:off x="11849084" y="2743200"/>
                <a:ext cx="2023354" cy="2023354"/>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9"/>
              </a:p>
            </p:txBody>
          </p:sp>
          <p:sp>
            <p:nvSpPr>
              <p:cNvPr id="14" name="Shape 2412"/>
              <p:cNvSpPr/>
              <p:nvPr/>
            </p:nvSpPr>
            <p:spPr>
              <a:xfrm>
                <a:off x="12612212" y="3506341"/>
                <a:ext cx="497097" cy="497070"/>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lumMod val="65000"/>
                  <a:lumOff val="35000"/>
                </a:schemeClr>
              </a:solidFill>
              <a:ln w="12700">
                <a:miter lim="400000"/>
              </a:ln>
            </p:spPr>
            <p:txBody>
              <a:bodyPr lIns="14399" tIns="14399" rIns="14399" bIns="14399" anchor="ctr"/>
              <a:lstStyle/>
              <a:p>
                <a:pPr algn="ctr" defTabSz="1727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81">
                  <a:latin typeface="Arial"/>
                  <a:ea typeface="Arial"/>
                  <a:cs typeface="Arial"/>
                </a:endParaRPr>
              </a:p>
            </p:txBody>
          </p:sp>
        </p:grpSp>
        <p:grpSp>
          <p:nvGrpSpPr>
            <p:cNvPr id="2" name="组合 1"/>
            <p:cNvGrpSpPr/>
            <p:nvPr/>
          </p:nvGrpSpPr>
          <p:grpSpPr>
            <a:xfrm>
              <a:off x="13979443" y="2772995"/>
              <a:ext cx="7307429" cy="1309394"/>
              <a:chOff x="13979443" y="2468170"/>
              <a:chExt cx="7307429" cy="1309394"/>
            </a:xfrm>
          </p:grpSpPr>
          <p:sp>
            <p:nvSpPr>
              <p:cNvPr id="16" name="MH_Entry_1">
                <a:hlinkClick r:id="rId6" action="ppaction://hlinksldjump"/>
              </p:cNvPr>
              <p:cNvSpPr>
                <a:spLocks noChangeArrowheads="1"/>
              </p:cNvSpPr>
              <p:nvPr>
                <p:custDataLst>
                  <p:tags r:id="rId2"/>
                </p:custDataLst>
              </p:nvPr>
            </p:nvSpPr>
            <p:spPr bwMode="auto">
              <a:xfrm>
                <a:off x="13979443" y="2468170"/>
                <a:ext cx="730742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6455"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1102" dirty="0">
                    <a:solidFill>
                      <a:schemeClr val="tx1">
                        <a:lumMod val="65000"/>
                        <a:lumOff val="35000"/>
                      </a:schemeClr>
                    </a:solidFill>
                    <a:latin typeface="微软雅黑" panose="020B0503020204020204" pitchFamily="34" charset="-122"/>
                    <a:ea typeface="微软雅黑" panose="020B0503020204020204" pitchFamily="34" charset="-122"/>
                  </a:rPr>
                  <a:t>Relational Database——</a:t>
                </a:r>
                <a:r>
                  <a:rPr lang="zh-CN" altLang="en-US" sz="1102" dirty="0">
                    <a:solidFill>
                      <a:schemeClr val="tx1">
                        <a:lumMod val="65000"/>
                        <a:lumOff val="35000"/>
                      </a:schemeClr>
                    </a:solidFill>
                    <a:latin typeface="微软雅黑" panose="020B0503020204020204" pitchFamily="34" charset="-122"/>
                    <a:ea typeface="微软雅黑" panose="020B0503020204020204" pitchFamily="34" charset="-122"/>
                  </a:rPr>
                  <a:t>关系型数据库</a:t>
                </a:r>
              </a:p>
            </p:txBody>
          </p:sp>
          <p:sp>
            <p:nvSpPr>
              <p:cNvPr id="17" name="矩形 16"/>
              <p:cNvSpPr/>
              <p:nvPr/>
            </p:nvSpPr>
            <p:spPr>
              <a:xfrm>
                <a:off x="13979443" y="3259301"/>
                <a:ext cx="7236503" cy="518263"/>
              </a:xfrm>
              <a:prstGeom prst="rect">
                <a:avLst/>
              </a:prstGeom>
            </p:spPr>
            <p:txBody>
              <a:bodyPr wrap="square">
                <a:spAutoFit/>
              </a:bodyPr>
              <a:lstStyle/>
              <a:p>
                <a:pPr>
                  <a:lnSpc>
                    <a:spcPct val="130000"/>
                  </a:lnSpc>
                </a:pPr>
                <a:r>
                  <a:rPr lang="en-US" altLang="zh-CN" sz="279"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grpSp>
      </p:grpSp>
      <p:grpSp>
        <p:nvGrpSpPr>
          <p:cNvPr id="28" name="组合 27"/>
          <p:cNvGrpSpPr/>
          <p:nvPr/>
        </p:nvGrpSpPr>
        <p:grpSpPr>
          <a:xfrm>
            <a:off x="4706880" y="2968473"/>
            <a:ext cx="3715474" cy="796555"/>
            <a:chOff x="11849084" y="5725833"/>
            <a:chExt cx="9437788" cy="2023354"/>
          </a:xfrm>
        </p:grpSpPr>
        <p:grpSp>
          <p:nvGrpSpPr>
            <p:cNvPr id="24" name="组合 23"/>
            <p:cNvGrpSpPr/>
            <p:nvPr/>
          </p:nvGrpSpPr>
          <p:grpSpPr>
            <a:xfrm>
              <a:off x="11849084" y="5725833"/>
              <a:ext cx="2023354" cy="2023354"/>
              <a:chOff x="11849084" y="5725833"/>
              <a:chExt cx="2023354" cy="2023354"/>
            </a:xfrm>
          </p:grpSpPr>
          <p:sp>
            <p:nvSpPr>
              <p:cNvPr id="9" name="Oval 6"/>
              <p:cNvSpPr/>
              <p:nvPr/>
            </p:nvSpPr>
            <p:spPr>
              <a:xfrm>
                <a:off x="11956089" y="5832838"/>
                <a:ext cx="1809345" cy="1809345"/>
              </a:xfrm>
              <a:prstGeom prst="ellipse">
                <a:avLst/>
              </a:prstGeom>
              <a:solidFill>
                <a:schemeClr val="bg2">
                  <a:lumMod val="90000"/>
                  <a:alpha val="3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9"/>
              </a:p>
            </p:txBody>
          </p:sp>
          <p:sp>
            <p:nvSpPr>
              <p:cNvPr id="10" name="Oval 7"/>
              <p:cNvSpPr/>
              <p:nvPr/>
            </p:nvSpPr>
            <p:spPr>
              <a:xfrm>
                <a:off x="11849084" y="5725833"/>
                <a:ext cx="2023354" cy="2023354"/>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9"/>
              </a:p>
            </p:txBody>
          </p:sp>
          <p:sp>
            <p:nvSpPr>
              <p:cNvPr id="15" name="Shape 2423"/>
              <p:cNvSpPr/>
              <p:nvPr/>
            </p:nvSpPr>
            <p:spPr>
              <a:xfrm>
                <a:off x="12612212" y="6488980"/>
                <a:ext cx="497097" cy="497058"/>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chemeClr val="tx1">
                  <a:lumMod val="65000"/>
                  <a:lumOff val="35000"/>
                </a:schemeClr>
              </a:solidFill>
              <a:ln w="12700">
                <a:miter lim="400000"/>
              </a:ln>
            </p:spPr>
            <p:txBody>
              <a:bodyPr lIns="14399" tIns="14399" rIns="14399" bIns="14399" anchor="ctr"/>
              <a:lstStyle/>
              <a:p>
                <a:pPr algn="ctr" defTabSz="17279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81">
                  <a:latin typeface="Arial"/>
                  <a:ea typeface="Arial"/>
                  <a:cs typeface="Arial"/>
                </a:endParaRPr>
              </a:p>
            </p:txBody>
          </p:sp>
        </p:grpSp>
        <p:grpSp>
          <p:nvGrpSpPr>
            <p:cNvPr id="23" name="组合 22"/>
            <p:cNvGrpSpPr/>
            <p:nvPr/>
          </p:nvGrpSpPr>
          <p:grpSpPr>
            <a:xfrm>
              <a:off x="13979443" y="5755076"/>
              <a:ext cx="7307429" cy="1309394"/>
              <a:chOff x="13979443" y="5348520"/>
              <a:chExt cx="7307429" cy="1309394"/>
            </a:xfrm>
          </p:grpSpPr>
          <p:sp>
            <p:nvSpPr>
              <p:cNvPr id="18" name="MH_Entry_1">
                <a:hlinkClick r:id="rId6" action="ppaction://hlinksldjump"/>
              </p:cNvPr>
              <p:cNvSpPr>
                <a:spLocks noChangeArrowheads="1"/>
              </p:cNvSpPr>
              <p:nvPr>
                <p:custDataLst>
                  <p:tags r:id="rId1"/>
                </p:custDataLst>
              </p:nvPr>
            </p:nvSpPr>
            <p:spPr bwMode="auto">
              <a:xfrm>
                <a:off x="13979443" y="5348520"/>
                <a:ext cx="7307429"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6455"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1102" dirty="0">
                    <a:solidFill>
                      <a:schemeClr val="tx1">
                        <a:lumMod val="65000"/>
                        <a:lumOff val="35000"/>
                      </a:schemeClr>
                    </a:solidFill>
                    <a:latin typeface="微软雅黑" panose="020B0503020204020204" pitchFamily="34" charset="-122"/>
                    <a:ea typeface="微软雅黑" panose="020B0503020204020204" pitchFamily="34" charset="-122"/>
                  </a:rPr>
                  <a:t>Data Warehouse——</a:t>
                </a:r>
                <a:r>
                  <a:rPr lang="zh-CN" altLang="en-US" sz="1102" dirty="0">
                    <a:solidFill>
                      <a:schemeClr val="tx1">
                        <a:lumMod val="65000"/>
                        <a:lumOff val="35000"/>
                      </a:schemeClr>
                    </a:solidFill>
                    <a:latin typeface="微软雅黑" panose="020B0503020204020204" pitchFamily="34" charset="-122"/>
                    <a:ea typeface="微软雅黑" panose="020B0503020204020204" pitchFamily="34" charset="-122"/>
                  </a:rPr>
                  <a:t>数据仓库</a:t>
                </a:r>
              </a:p>
            </p:txBody>
          </p:sp>
          <p:sp>
            <p:nvSpPr>
              <p:cNvPr id="19" name="矩形 18"/>
              <p:cNvSpPr/>
              <p:nvPr/>
            </p:nvSpPr>
            <p:spPr>
              <a:xfrm>
                <a:off x="13979443" y="6139651"/>
                <a:ext cx="7236503" cy="518263"/>
              </a:xfrm>
              <a:prstGeom prst="rect">
                <a:avLst/>
              </a:prstGeom>
            </p:spPr>
            <p:txBody>
              <a:bodyPr wrap="square">
                <a:spAutoFit/>
              </a:bodyPr>
              <a:lstStyle/>
              <a:p>
                <a:pPr>
                  <a:lnSpc>
                    <a:spcPct val="130000"/>
                  </a:lnSpc>
                </a:pPr>
                <a:r>
                  <a:rPr lang="en-US" altLang="zh-CN" sz="279" dirty="0">
                    <a:solidFill>
                      <a:srgbClr val="959595"/>
                    </a:solidFill>
                    <a:latin typeface="微软雅黑" panose="020B0503020204020204" pitchFamily="34" charset="-122"/>
                    <a:ea typeface="微软雅黑" panose="020B0503020204020204" pitchFamily="34" charset="-122"/>
                  </a:rPr>
                  <a:t>To compete in the challenging global environment, companies are changing their business processes by extending them to include other companies in the supply chain.</a:t>
                </a:r>
              </a:p>
            </p:txBody>
          </p:sp>
        </p:grpSp>
      </p:grpSp>
      <p:pic>
        <p:nvPicPr>
          <p:cNvPr id="30" name="图片 2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931681" y="1608953"/>
            <a:ext cx="3059843" cy="1883239"/>
          </a:xfrm>
          <a:prstGeom prst="rect">
            <a:avLst/>
          </a:prstGeom>
        </p:spPr>
      </p:pic>
      <p:sp>
        <p:nvSpPr>
          <p:cNvPr id="22" name="日期占位符 21">
            <a:extLst>
              <a:ext uri="{FF2B5EF4-FFF2-40B4-BE49-F238E27FC236}">
                <a16:creationId xmlns:a16="http://schemas.microsoft.com/office/drawing/2014/main" id="{790F4DED-7F3D-4ADE-A813-652324C41816}"/>
              </a:ext>
            </a:extLst>
          </p:cNvPr>
          <p:cNvSpPr>
            <a:spLocks noGrp="1"/>
          </p:cNvSpPr>
          <p:nvPr>
            <p:ph type="dt" sz="half" idx="10"/>
          </p:nvPr>
        </p:nvSpPr>
        <p:spPr/>
        <p:txBody>
          <a:bodyPr/>
          <a:lstStyle/>
          <a:p>
            <a:fld id="{67BBAE22-08B4-4A9F-A894-5665D6980778}" type="datetime1">
              <a:rPr lang="en-US" altLang="zh-CN" smtClean="0"/>
              <a:t>3/23/2020</a:t>
            </a:fld>
            <a:endParaRPr lang="en-US" dirty="0"/>
          </a:p>
        </p:txBody>
      </p:sp>
      <p:sp>
        <p:nvSpPr>
          <p:cNvPr id="31" name="灯片编号占位符 30">
            <a:extLst>
              <a:ext uri="{FF2B5EF4-FFF2-40B4-BE49-F238E27FC236}">
                <a16:creationId xmlns:a16="http://schemas.microsoft.com/office/drawing/2014/main" id="{85714089-BD78-46A3-873D-5081C776EAB7}"/>
              </a:ext>
            </a:extLst>
          </p:cNvPr>
          <p:cNvSpPr>
            <a:spLocks noGrp="1"/>
          </p:cNvSpPr>
          <p:nvPr>
            <p:ph type="sldNum" sz="quarter" idx="12"/>
          </p:nvPr>
        </p:nvSpPr>
        <p:spPr/>
        <p:txBody>
          <a:bodyPr/>
          <a:lstStyle/>
          <a:p>
            <a:fld id="{48F63A3B-78C7-47BE-AE5E-E10140E04643}" type="slidenum">
              <a:rPr lang="en-US" smtClean="0"/>
              <a:t>12</a:t>
            </a:fld>
            <a:endParaRPr lang="en-US" dirty="0"/>
          </a:p>
        </p:txBody>
      </p:sp>
    </p:spTree>
    <p:extLst>
      <p:ext uri="{BB962C8B-B14F-4D97-AF65-F5344CB8AC3E}">
        <p14:creationId xmlns:p14="http://schemas.microsoft.com/office/powerpoint/2010/main" val="903147574"/>
      </p:ext>
    </p:extLst>
  </p:cSld>
  <p:clrMapOvr>
    <a:masterClrMapping/>
  </p:clrMapOvr>
  <mc:AlternateContent xmlns:mc="http://schemas.openxmlformats.org/markup-compatibility/2006" xmlns:p14="http://schemas.microsoft.com/office/powerpoint/2010/main">
    <mc:Choice Requires="p14">
      <p:transition spd="slow" p14:dur="1200" advClick="0" advTm="2557">
        <p14:prism/>
      </p:transition>
    </mc:Choice>
    <mc:Fallback xmlns="">
      <p:transition spd="slow" advClick="0" advTm="2557">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50000">
                                          <p:cBhvr additive="base">
                                            <p:cTn id="7" dur="1000" fill="hold"/>
                                            <p:tgtEl>
                                              <p:spTgt spid="27"/>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500"/>
                                      </p:stCondLst>
                                      <p:childTnLst>
                                        <p:set>
                                          <p:cBhvr>
                                            <p:cTn id="10" dur="1" fill="hold">
                                              <p:stCondLst>
                                                <p:cond delay="0"/>
                                              </p:stCondLst>
                                            </p:cTn>
                                            <p:tgtEl>
                                              <p:spTgt spid="28"/>
                                            </p:tgtEl>
                                            <p:attrNameLst>
                                              <p:attrName>style.visibility</p:attrName>
                                            </p:attrNameLst>
                                          </p:cBhvr>
                                          <p:to>
                                            <p:strVal val="visible"/>
                                          </p:to>
                                        </p:set>
                                        <p:anim calcmode="lin" valueType="num" p14:bounceEnd="50000">
                                          <p:cBhvr additive="base">
                                            <p:cTn id="11" dur="1000" fill="hold"/>
                                            <p:tgtEl>
                                              <p:spTgt spid="28"/>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1+#ppt_w/2"/>
                                              </p:val>
                                            </p:tav>
                                            <p:tav tm="100000">
                                              <p:val>
                                                <p:strVal val="#ppt_x"/>
                                              </p:val>
                                            </p:tav>
                                          </p:tavLst>
                                        </p:anim>
                                        <p:anim calcmode="lin" valueType="num">
                                          <p:cBhvr additive="base">
                                            <p:cTn id="8" dur="10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10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1+#ppt_w/2"/>
                                              </p:val>
                                            </p:tav>
                                            <p:tav tm="100000">
                                              <p:val>
                                                <p:strVal val="#ppt_x"/>
                                              </p:val>
                                            </p:tav>
                                          </p:tavLst>
                                        </p:anim>
                                        <p:anim calcmode="lin" valueType="num">
                                          <p:cBhvr additive="base">
                                            <p:cTn id="16"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E41F7FE-981B-4B84-8EF0-07E7381E791D}"/>
              </a:ext>
            </a:extLst>
          </p:cNvPr>
          <p:cNvPicPr>
            <a:picLocks noChangeAspect="1"/>
          </p:cNvPicPr>
          <p:nvPr/>
        </p:nvPicPr>
        <p:blipFill rotWithShape="1">
          <a:blip r:embed="rId3">
            <a:extLst>
              <a:ext uri="{28A0092B-C50C-407E-A947-70E740481C1C}">
                <a14:useLocalDpi xmlns:a14="http://schemas.microsoft.com/office/drawing/2010/main" val="0"/>
              </a:ext>
            </a:extLst>
          </a:blip>
          <a:srcRect l="100" t="44599" r="878" b="10790"/>
          <a:stretch/>
        </p:blipFill>
        <p:spPr>
          <a:xfrm flipH="1">
            <a:off x="19491" y="-1"/>
            <a:ext cx="8960556" cy="2629439"/>
          </a:xfrm>
          <a:prstGeom prst="rect">
            <a:avLst/>
          </a:prstGeom>
        </p:spPr>
      </p:pic>
      <p:sp>
        <p:nvSpPr>
          <p:cNvPr id="13" name="矩形 12">
            <a:extLst>
              <a:ext uri="{FF2B5EF4-FFF2-40B4-BE49-F238E27FC236}">
                <a16:creationId xmlns:a16="http://schemas.microsoft.com/office/drawing/2014/main" id="{320EB3BA-A1D8-4C63-B3A0-E478D2286A36}"/>
              </a:ext>
            </a:extLst>
          </p:cNvPr>
          <p:cNvSpPr/>
          <p:nvPr/>
        </p:nvSpPr>
        <p:spPr>
          <a:xfrm>
            <a:off x="511926" y="1943168"/>
            <a:ext cx="2770624" cy="2699050"/>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4" name="矩形 13">
            <a:extLst>
              <a:ext uri="{FF2B5EF4-FFF2-40B4-BE49-F238E27FC236}">
                <a16:creationId xmlns:a16="http://schemas.microsoft.com/office/drawing/2014/main" id="{84B7941E-C656-4DA3-858A-8FD28EC9BB9A}"/>
              </a:ext>
            </a:extLst>
          </p:cNvPr>
          <p:cNvSpPr/>
          <p:nvPr/>
        </p:nvSpPr>
        <p:spPr>
          <a:xfrm>
            <a:off x="3670713" y="2725230"/>
            <a:ext cx="4710107" cy="1323439"/>
          </a:xfrm>
          <a:prstGeom prst="rect">
            <a:avLst/>
          </a:prstGeom>
        </p:spPr>
        <p:txBody>
          <a:bodyPr wrap="square">
            <a:spAutoFit/>
          </a:bodyPr>
          <a:lstStyle/>
          <a:p>
            <a:pPr marL="210026" indent="-210026">
              <a:buFont typeface="Wingdings" panose="05000000000000000000" pitchFamily="2" charset="2"/>
              <a:buChar char="l"/>
            </a:pPr>
            <a:r>
              <a:rPr lang="zh-CN" altLang="en-US" sz="1600" dirty="0">
                <a:solidFill>
                  <a:srgbClr val="1B2229"/>
                </a:solidFill>
                <a:latin typeface="Segoe UI" panose="020B0502040204020203" pitchFamily="34" charset="0"/>
                <a:cs typeface="Segoe UI" panose="020B0502040204020203" pitchFamily="34" charset="0"/>
              </a:rPr>
              <a:t>结构化数据以关系数据库之类的结构化格式存储，其中，数据被组织在远处，以便于访问数据。 可以通过适当的数据库管理系统（</a:t>
            </a:r>
            <a:r>
              <a:rPr lang="en-US" altLang="zh-CN" sz="1600" dirty="0">
                <a:solidFill>
                  <a:srgbClr val="1B2229"/>
                </a:solidFill>
                <a:latin typeface="Segoe UI" panose="020B0502040204020203" pitchFamily="34" charset="0"/>
                <a:cs typeface="Segoe UI" panose="020B0502040204020203" pitchFamily="34" charset="0"/>
              </a:rPr>
              <a:t>DBMS</a:t>
            </a:r>
            <a:r>
              <a:rPr lang="zh-CN" altLang="en-US" sz="1600" dirty="0">
                <a:solidFill>
                  <a:srgbClr val="1B2229"/>
                </a:solidFill>
                <a:latin typeface="Segoe UI" panose="020B0502040204020203" pitchFamily="34" charset="0"/>
                <a:cs typeface="Segoe UI" panose="020B0502040204020203" pitchFamily="34" charset="0"/>
              </a:rPr>
              <a:t>）轻松有效地操纵结构化数据，并使用</a:t>
            </a:r>
            <a:r>
              <a:rPr lang="en-US" altLang="zh-CN" sz="1600" dirty="0">
                <a:solidFill>
                  <a:srgbClr val="1B2229"/>
                </a:solidFill>
                <a:latin typeface="Segoe UI" panose="020B0502040204020203" pitchFamily="34" charset="0"/>
                <a:cs typeface="Segoe UI" panose="020B0502040204020203" pitchFamily="34" charset="0"/>
              </a:rPr>
              <a:t>SQL</a:t>
            </a:r>
            <a:r>
              <a:rPr lang="zh-CN" altLang="en-US" sz="1600" dirty="0">
                <a:solidFill>
                  <a:srgbClr val="1B2229"/>
                </a:solidFill>
                <a:latin typeface="Segoe UI" panose="020B0502040204020203" pitchFamily="34" charset="0"/>
                <a:cs typeface="Segoe UI" panose="020B0502040204020203" pitchFamily="34" charset="0"/>
              </a:rPr>
              <a:t>语言对其进行访问。</a:t>
            </a:r>
          </a:p>
        </p:txBody>
      </p:sp>
      <p:sp>
        <p:nvSpPr>
          <p:cNvPr id="15" name="矩形 14">
            <a:extLst>
              <a:ext uri="{FF2B5EF4-FFF2-40B4-BE49-F238E27FC236}">
                <a16:creationId xmlns:a16="http://schemas.microsoft.com/office/drawing/2014/main" id="{429DE218-78D8-4DB8-9344-BE02CCDCDAAA}"/>
              </a:ext>
            </a:extLst>
          </p:cNvPr>
          <p:cNvSpPr/>
          <p:nvPr/>
        </p:nvSpPr>
        <p:spPr>
          <a:xfrm>
            <a:off x="1197506" y="2677926"/>
            <a:ext cx="1818896" cy="997196"/>
          </a:xfrm>
          <a:prstGeom prst="rect">
            <a:avLst/>
          </a:prstGeom>
        </p:spPr>
        <p:txBody>
          <a:bodyPr wrap="none">
            <a:spAutoFit/>
          </a:bodyPr>
          <a:lstStyle/>
          <a:p>
            <a:pPr algn="r"/>
            <a:r>
              <a:rPr lang="en-US" altLang="zh-CN" sz="2940" dirty="0">
                <a:solidFill>
                  <a:srgbClr val="1B2229"/>
                </a:solidFill>
                <a:latin typeface="Segoe UI" panose="020B0502040204020203" pitchFamily="34" charset="0"/>
                <a:ea typeface="Segoe UI Symbol" panose="020B0502040204020203" pitchFamily="34" charset="0"/>
                <a:cs typeface="Segoe UI" panose="020B0502040204020203" pitchFamily="34" charset="0"/>
              </a:rPr>
              <a:t>Relational</a:t>
            </a:r>
          </a:p>
          <a:p>
            <a:pPr algn="r"/>
            <a:r>
              <a:rPr lang="en-US" altLang="zh-CN" sz="2940" dirty="0" err="1">
                <a:solidFill>
                  <a:srgbClr val="1B2229"/>
                </a:solidFill>
                <a:latin typeface="Segoe UI" panose="020B0502040204020203" pitchFamily="34" charset="0"/>
                <a:ea typeface="Segoe UI Symbol" panose="020B0502040204020203" pitchFamily="34" charset="0"/>
                <a:cs typeface="Segoe UI" panose="020B0502040204020203" pitchFamily="34" charset="0"/>
              </a:rPr>
              <a:t>DataBase</a:t>
            </a:r>
            <a:endParaRPr lang="en-US" altLang="zh-CN" sz="2940" dirty="0">
              <a:solidFill>
                <a:srgbClr val="1B2229"/>
              </a:solidFill>
              <a:latin typeface="Segoe UI" panose="020B0502040204020203" pitchFamily="34" charset="0"/>
              <a:ea typeface="Segoe UI Symbol" panose="020B0502040204020203" pitchFamily="34" charset="0"/>
              <a:cs typeface="Segoe UI" panose="020B0502040204020203" pitchFamily="34" charset="0"/>
            </a:endParaRPr>
          </a:p>
        </p:txBody>
      </p:sp>
      <p:cxnSp>
        <p:nvCxnSpPr>
          <p:cNvPr id="16" name="直接连接符 15">
            <a:extLst>
              <a:ext uri="{FF2B5EF4-FFF2-40B4-BE49-F238E27FC236}">
                <a16:creationId xmlns:a16="http://schemas.microsoft.com/office/drawing/2014/main" id="{CFC684B3-1ADE-4890-8C8F-B0FE3CE016F2}"/>
              </a:ext>
            </a:extLst>
          </p:cNvPr>
          <p:cNvCxnSpPr>
            <a:cxnSpLocks/>
          </p:cNvCxnSpPr>
          <p:nvPr/>
        </p:nvCxnSpPr>
        <p:spPr>
          <a:xfrm flipH="1">
            <a:off x="2012410" y="3650592"/>
            <a:ext cx="87223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664DF26F-AA2B-4014-84AF-721DE7663636}"/>
              </a:ext>
            </a:extLst>
          </p:cNvPr>
          <p:cNvSpPr/>
          <p:nvPr/>
        </p:nvSpPr>
        <p:spPr>
          <a:xfrm>
            <a:off x="3644994" y="4050125"/>
            <a:ext cx="4710107" cy="338554"/>
          </a:xfrm>
          <a:prstGeom prst="rect">
            <a:avLst/>
          </a:prstGeom>
        </p:spPr>
        <p:txBody>
          <a:bodyPr wrap="square">
            <a:spAutoFit/>
          </a:bodyPr>
          <a:lstStyle/>
          <a:p>
            <a:pPr marL="210026" indent="-210026">
              <a:buFont typeface="Wingdings" panose="05000000000000000000" pitchFamily="2" charset="2"/>
              <a:buChar char="l"/>
            </a:pPr>
            <a:r>
              <a:rPr lang="zh-CN" altLang="en-US" sz="1600" dirty="0">
                <a:solidFill>
                  <a:srgbClr val="1B2229"/>
                </a:solidFill>
                <a:latin typeface="Segoe UI" panose="020B0502040204020203" pitchFamily="34" charset="0"/>
                <a:cs typeface="Segoe UI" panose="020B0502040204020203" pitchFamily="34" charset="0"/>
              </a:rPr>
              <a:t>总结一下</a:t>
            </a:r>
            <a:r>
              <a:rPr lang="en-US" altLang="zh-CN" sz="1600" dirty="0">
                <a:solidFill>
                  <a:srgbClr val="1B2229"/>
                </a:solidFill>
                <a:latin typeface="Segoe UI" panose="020B0502040204020203" pitchFamily="34" charset="0"/>
                <a:cs typeface="Segoe UI" panose="020B0502040204020203" pitchFamily="34" charset="0"/>
              </a:rPr>
              <a:t>RDB</a:t>
            </a:r>
            <a:r>
              <a:rPr lang="zh-CN" altLang="en-US" sz="1600" dirty="0">
                <a:solidFill>
                  <a:srgbClr val="1B2229"/>
                </a:solidFill>
                <a:latin typeface="Segoe UI" panose="020B0502040204020203" pitchFamily="34" charset="0"/>
                <a:cs typeface="Segoe UI" panose="020B0502040204020203" pitchFamily="34" charset="0"/>
              </a:rPr>
              <a:t>的优缺点</a:t>
            </a:r>
          </a:p>
        </p:txBody>
      </p:sp>
      <p:sp>
        <p:nvSpPr>
          <p:cNvPr id="18" name="矩形 17">
            <a:extLst>
              <a:ext uri="{FF2B5EF4-FFF2-40B4-BE49-F238E27FC236}">
                <a16:creationId xmlns:a16="http://schemas.microsoft.com/office/drawing/2014/main" id="{7EAA4586-B41D-48CC-987A-C700A15C328E}"/>
              </a:ext>
            </a:extLst>
          </p:cNvPr>
          <p:cNvSpPr/>
          <p:nvPr/>
        </p:nvSpPr>
        <p:spPr>
          <a:xfrm>
            <a:off x="530579" y="3819777"/>
            <a:ext cx="2485824" cy="250710"/>
          </a:xfrm>
          <a:prstGeom prst="rect">
            <a:avLst/>
          </a:prstGeom>
        </p:spPr>
        <p:txBody>
          <a:bodyPr wrap="square">
            <a:spAutoFit/>
          </a:bodyPr>
          <a:lstStyle/>
          <a:p>
            <a:pPr algn="r"/>
            <a:r>
              <a:rPr lang="zh-CN" altLang="en-US" sz="1029" dirty="0">
                <a:solidFill>
                  <a:srgbClr val="1B2229"/>
                </a:solidFill>
                <a:latin typeface="Segoe UI" panose="020B0502040204020203" pitchFamily="34" charset="0"/>
                <a:ea typeface="微软雅黑" panose="020B0503020204020204" pitchFamily="34" charset="-122"/>
                <a:cs typeface="Segoe UI" panose="020B0502040204020203" pitchFamily="34" charset="0"/>
                <a:sym typeface="Segoe UI" panose="020B0502040204020203" pitchFamily="34" charset="0"/>
              </a:rPr>
              <a:t>关系型数据库</a:t>
            </a:r>
            <a:endParaRPr lang="zh-CN" altLang="en-US" sz="1029" dirty="0">
              <a:solidFill>
                <a:srgbClr val="1B2229"/>
              </a:solidFill>
              <a:latin typeface="Segoe UI" panose="020B0502040204020203" pitchFamily="34" charset="0"/>
              <a:cs typeface="Segoe UI" panose="020B0502040204020203" pitchFamily="34" charset="0"/>
            </a:endParaRPr>
          </a:p>
        </p:txBody>
      </p:sp>
      <p:sp>
        <p:nvSpPr>
          <p:cNvPr id="2" name="日期占位符 1">
            <a:extLst>
              <a:ext uri="{FF2B5EF4-FFF2-40B4-BE49-F238E27FC236}">
                <a16:creationId xmlns:a16="http://schemas.microsoft.com/office/drawing/2014/main" id="{8E7C2CED-D024-47F3-BA74-8DC070D37899}"/>
              </a:ext>
            </a:extLst>
          </p:cNvPr>
          <p:cNvSpPr>
            <a:spLocks noGrp="1"/>
          </p:cNvSpPr>
          <p:nvPr>
            <p:ph type="dt" sz="half" idx="10"/>
          </p:nvPr>
        </p:nvSpPr>
        <p:spPr/>
        <p:txBody>
          <a:bodyPr/>
          <a:lstStyle/>
          <a:p>
            <a:fld id="{6873B4ED-4C76-4915-845D-7CABA20DE577}" type="datetime1">
              <a:rPr lang="en-US" altLang="zh-CN" smtClean="0"/>
              <a:t>3/23/2020</a:t>
            </a:fld>
            <a:endParaRPr lang="en-US" dirty="0"/>
          </a:p>
        </p:txBody>
      </p:sp>
      <p:sp>
        <p:nvSpPr>
          <p:cNvPr id="3" name="灯片编号占位符 2">
            <a:extLst>
              <a:ext uri="{FF2B5EF4-FFF2-40B4-BE49-F238E27FC236}">
                <a16:creationId xmlns:a16="http://schemas.microsoft.com/office/drawing/2014/main" id="{E528D037-6576-4B38-89E9-DCEDE9391770}"/>
              </a:ext>
            </a:extLst>
          </p:cNvPr>
          <p:cNvSpPr>
            <a:spLocks noGrp="1"/>
          </p:cNvSpPr>
          <p:nvPr>
            <p:ph type="sldNum" sz="quarter" idx="12"/>
          </p:nvPr>
        </p:nvSpPr>
        <p:spPr/>
        <p:txBody>
          <a:bodyPr/>
          <a:lstStyle/>
          <a:p>
            <a:fld id="{48F63A3B-78C7-47BE-AE5E-E10140E04643}" type="slidenum">
              <a:rPr lang="en-US" smtClean="0"/>
              <a:t>13</a:t>
            </a:fld>
            <a:endParaRPr lang="en-US" dirty="0"/>
          </a:p>
        </p:txBody>
      </p:sp>
    </p:spTree>
    <p:extLst>
      <p:ext uri="{BB962C8B-B14F-4D97-AF65-F5344CB8AC3E}">
        <p14:creationId xmlns:p14="http://schemas.microsoft.com/office/powerpoint/2010/main" val="1726255660"/>
      </p:ext>
    </p:extLst>
  </p:cSld>
  <p:clrMapOvr>
    <a:masterClrMapping/>
  </p:clrMapOvr>
  <mc:AlternateContent xmlns:mc="http://schemas.openxmlformats.org/markup-compatibility/2006" xmlns:p14="http://schemas.microsoft.com/office/powerpoint/2010/main">
    <mc:Choice Requires="p14">
      <p:transition spd="slow" p14:dur="1250" advClick="0" advTm="1837">
        <p14:flip dir="r"/>
      </p:transition>
    </mc:Choice>
    <mc:Fallback xmlns="">
      <p:transition spd="slow" advClick="0" advTm="18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7665" r="48746"/>
          <a:stretch/>
        </p:blipFill>
        <p:spPr>
          <a:xfrm>
            <a:off x="-535" y="286"/>
            <a:ext cx="3923316" cy="5039741"/>
          </a:xfrm>
          <a:prstGeom prst="rect">
            <a:avLst/>
          </a:prstGeom>
        </p:spPr>
      </p:pic>
      <p:cxnSp>
        <p:nvCxnSpPr>
          <p:cNvPr id="5" name="直接连接符 4"/>
          <p:cNvCxnSpPr/>
          <p:nvPr/>
        </p:nvCxnSpPr>
        <p:spPr>
          <a:xfrm>
            <a:off x="8111613" y="1439193"/>
            <a:ext cx="520860" cy="0"/>
          </a:xfrm>
          <a:prstGeom prst="line">
            <a:avLst/>
          </a:prstGeom>
          <a:noFill/>
          <a:ln>
            <a:solidFill>
              <a:srgbClr val="0F85F1"/>
            </a:solidFill>
          </a:ln>
        </p:spPr>
        <p:style>
          <a:lnRef idx="2">
            <a:schemeClr val="accent1">
              <a:shade val="50000"/>
            </a:schemeClr>
          </a:lnRef>
          <a:fillRef idx="1">
            <a:schemeClr val="accent1"/>
          </a:fillRef>
          <a:effectRef idx="0">
            <a:schemeClr val="accent1"/>
          </a:effectRef>
          <a:fontRef idx="minor">
            <a:schemeClr val="lt1"/>
          </a:fontRef>
        </p:style>
      </p:cxnSp>
      <p:grpSp>
        <p:nvGrpSpPr>
          <p:cNvPr id="8" name="组合 7"/>
          <p:cNvGrpSpPr/>
          <p:nvPr/>
        </p:nvGrpSpPr>
        <p:grpSpPr>
          <a:xfrm>
            <a:off x="4743332" y="207273"/>
            <a:ext cx="3889141" cy="532468"/>
            <a:chOff x="12048681" y="525776"/>
            <a:chExt cx="9878927" cy="1352537"/>
          </a:xfrm>
        </p:grpSpPr>
        <p:sp>
          <p:nvSpPr>
            <p:cNvPr id="6" name="TextBox 13"/>
            <p:cNvSpPr txBox="1"/>
            <p:nvPr/>
          </p:nvSpPr>
          <p:spPr>
            <a:xfrm>
              <a:off x="13259813" y="525776"/>
              <a:ext cx="8667795" cy="1142067"/>
            </a:xfrm>
            <a:prstGeom prst="rect">
              <a:avLst/>
            </a:prstGeom>
            <a:noFill/>
          </p:spPr>
          <p:txBody>
            <a:bodyPr wrap="square" rtlCol="0">
              <a:spAutoFit/>
            </a:bodyPr>
            <a:lstStyle/>
            <a:p>
              <a:pPr algn="r" defTabSz="695235">
                <a:lnSpc>
                  <a:spcPct val="150000"/>
                </a:lnSpc>
              </a:pPr>
              <a:r>
                <a:rPr lang="zh-CN" altLang="en-US" sz="1732" b="1" dirty="0">
                  <a:solidFill>
                    <a:prstClr val="black">
                      <a:lumMod val="65000"/>
                      <a:lumOff val="35000"/>
                    </a:prstClr>
                  </a:solidFill>
                  <a:latin typeface="+mj-ea"/>
                  <a:ea typeface="+mj-ea"/>
                </a:rPr>
                <a:t>关系型数据库的优点</a:t>
              </a:r>
            </a:p>
          </p:txBody>
        </p:sp>
        <p:sp>
          <p:nvSpPr>
            <p:cNvPr id="7" name="Rectangle 14"/>
            <p:cNvSpPr/>
            <p:nvPr/>
          </p:nvSpPr>
          <p:spPr>
            <a:xfrm>
              <a:off x="12048681" y="1480087"/>
              <a:ext cx="9878927" cy="398226"/>
            </a:xfrm>
            <a:prstGeom prst="rect">
              <a:avLst/>
            </a:prstGeom>
          </p:spPr>
          <p:txBody>
            <a:bodyPr wrap="square">
              <a:spAutoFit/>
            </a:bodyPr>
            <a:lstStyle/>
            <a:p>
              <a:pPr algn="r" defTabSz="695235">
                <a:lnSpc>
                  <a:spcPct val="150000"/>
                </a:lnSpc>
              </a:pPr>
              <a:r>
                <a:rPr lang="en-US" altLang="zh-CN" sz="279" dirty="0">
                  <a:solidFill>
                    <a:prstClr val="black">
                      <a:lumMod val="65000"/>
                      <a:lumOff val="35000"/>
                    </a:prstClr>
                  </a:solidFill>
                  <a:latin typeface="+mj-ea"/>
                  <a:ea typeface="+mj-ea"/>
                  <a:cs typeface="Open Sans Light" panose="020B0306030504020204" pitchFamily="34" charset="0"/>
                </a:rPr>
                <a:t>Business is the human activity related to material things. It is necessary for civilization. </a:t>
              </a:r>
            </a:p>
          </p:txBody>
        </p:sp>
      </p:grpSp>
      <p:grpSp>
        <p:nvGrpSpPr>
          <p:cNvPr id="3" name="组合 2"/>
          <p:cNvGrpSpPr/>
          <p:nvPr/>
        </p:nvGrpSpPr>
        <p:grpSpPr>
          <a:xfrm>
            <a:off x="3922782" y="286"/>
            <a:ext cx="576987" cy="5039741"/>
            <a:chOff x="9964377" y="0"/>
            <a:chExt cx="1465623" cy="12801600"/>
          </a:xfrm>
        </p:grpSpPr>
        <p:sp>
          <p:nvSpPr>
            <p:cNvPr id="12" name="矩形 11"/>
            <p:cNvSpPr/>
            <p:nvPr/>
          </p:nvSpPr>
          <p:spPr>
            <a:xfrm>
              <a:off x="9964377" y="0"/>
              <a:ext cx="1465623" cy="12801600"/>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5235"/>
              <a:endParaRPr lang="zh-CN" altLang="en-US" sz="1369"/>
            </a:p>
          </p:txBody>
        </p:sp>
        <p:sp>
          <p:nvSpPr>
            <p:cNvPr id="13" name="文本框 12"/>
            <p:cNvSpPr txBox="1"/>
            <p:nvPr/>
          </p:nvSpPr>
          <p:spPr>
            <a:xfrm>
              <a:off x="10349819" y="1586693"/>
              <a:ext cx="578200" cy="6185370"/>
            </a:xfrm>
            <a:prstGeom prst="rect">
              <a:avLst/>
            </a:prstGeom>
            <a:noFill/>
          </p:spPr>
          <p:txBody>
            <a:bodyPr vert="eaVert" wrap="square" rtlCol="0">
              <a:spAutoFit/>
            </a:bodyPr>
            <a:lstStyle/>
            <a:p>
              <a:r>
                <a:rPr lang="en-US" altLang="zh-CN" sz="279" spc="236" dirty="0">
                  <a:solidFill>
                    <a:schemeClr val="bg1"/>
                  </a:solidFill>
                </a:rPr>
                <a:t>PHOTO FROM PIXABAY</a:t>
              </a:r>
              <a:endParaRPr lang="zh-CN" altLang="en-US" sz="279" spc="236" dirty="0">
                <a:solidFill>
                  <a:schemeClr val="bg1"/>
                </a:solidFill>
              </a:endParaRPr>
            </a:p>
          </p:txBody>
        </p:sp>
      </p:grpSp>
      <p:sp>
        <p:nvSpPr>
          <p:cNvPr id="2" name="日期占位符 1">
            <a:extLst>
              <a:ext uri="{FF2B5EF4-FFF2-40B4-BE49-F238E27FC236}">
                <a16:creationId xmlns:a16="http://schemas.microsoft.com/office/drawing/2014/main" id="{D474A0E3-1723-4CBB-96D6-9A6DCCBC16F0}"/>
              </a:ext>
            </a:extLst>
          </p:cNvPr>
          <p:cNvSpPr>
            <a:spLocks noGrp="1"/>
          </p:cNvSpPr>
          <p:nvPr>
            <p:ph type="dt" sz="half" idx="10"/>
          </p:nvPr>
        </p:nvSpPr>
        <p:spPr/>
        <p:txBody>
          <a:bodyPr/>
          <a:lstStyle/>
          <a:p>
            <a:fld id="{B9C5821B-2E74-4D99-830D-32F512D761CC}" type="datetime1">
              <a:rPr lang="en-US" altLang="zh-CN" smtClean="0"/>
              <a:t>3/23/2020</a:t>
            </a:fld>
            <a:endParaRPr lang="en-US" dirty="0"/>
          </a:p>
        </p:txBody>
      </p:sp>
      <p:sp>
        <p:nvSpPr>
          <p:cNvPr id="11" name="灯片编号占位符 10">
            <a:extLst>
              <a:ext uri="{FF2B5EF4-FFF2-40B4-BE49-F238E27FC236}">
                <a16:creationId xmlns:a16="http://schemas.microsoft.com/office/drawing/2014/main" id="{B5D05A29-795E-4BB4-BB53-5F8E626D9185}"/>
              </a:ext>
            </a:extLst>
          </p:cNvPr>
          <p:cNvSpPr>
            <a:spLocks noGrp="1"/>
          </p:cNvSpPr>
          <p:nvPr>
            <p:ph type="sldNum" sz="quarter" idx="12"/>
          </p:nvPr>
        </p:nvSpPr>
        <p:spPr/>
        <p:txBody>
          <a:bodyPr/>
          <a:lstStyle/>
          <a:p>
            <a:fld id="{48F63A3B-78C7-47BE-AE5E-E10140E04643}" type="slidenum">
              <a:rPr lang="en-US" smtClean="0"/>
              <a:t>14</a:t>
            </a:fld>
            <a:endParaRPr lang="en-US" dirty="0"/>
          </a:p>
        </p:txBody>
      </p:sp>
      <p:sp>
        <p:nvSpPr>
          <p:cNvPr id="14" name="矩形 13">
            <a:extLst>
              <a:ext uri="{FF2B5EF4-FFF2-40B4-BE49-F238E27FC236}">
                <a16:creationId xmlns:a16="http://schemas.microsoft.com/office/drawing/2014/main" id="{2CA39BE0-B387-4D6F-908E-AB3F7A3ABE43}"/>
              </a:ext>
            </a:extLst>
          </p:cNvPr>
          <p:cNvSpPr/>
          <p:nvPr/>
        </p:nvSpPr>
        <p:spPr>
          <a:xfrm>
            <a:off x="4797995" y="811996"/>
            <a:ext cx="3992713" cy="3416320"/>
          </a:xfrm>
          <a:prstGeom prst="rect">
            <a:avLst/>
          </a:prstGeom>
        </p:spPr>
        <p:txBody>
          <a:bodyPr wrap="square">
            <a:spAutoFit/>
          </a:bodyPr>
          <a:lstStyle/>
          <a:p>
            <a:pPr marL="342900" indent="-342900">
              <a:buAutoNum type="arabicPeriod"/>
            </a:pPr>
            <a:r>
              <a:rPr lang="zh-CN" altLang="en-US" sz="1200" b="1" dirty="0"/>
              <a:t>一致性</a:t>
            </a:r>
            <a:r>
              <a:rPr lang="zh-CN" altLang="en-US" sz="1200" dirty="0"/>
              <a:t>：单个或多个文件中的可用数据是一致的，并且避免了数据冲突。 一致性意味着相同的名称，相同的数据类型，相同的字段长度以及来自相同数据域的数据内容。  </a:t>
            </a:r>
            <a:endParaRPr lang="en-US" altLang="zh-CN" sz="1200" dirty="0"/>
          </a:p>
          <a:p>
            <a:pPr marL="342900" indent="-342900">
              <a:buAutoNum type="arabicPeriod"/>
            </a:pPr>
            <a:r>
              <a:rPr lang="zh-CN" altLang="en-US" sz="1200" b="1" dirty="0"/>
              <a:t>可共享性</a:t>
            </a:r>
            <a:r>
              <a:rPr lang="zh-CN" altLang="en-US" sz="1200" dirty="0"/>
              <a:t>：共享信息的能力，使得数据存储在单个数据库中或存储在不同数据库中的位置仍可共享，这主要是由于上述（</a:t>
            </a:r>
            <a:r>
              <a:rPr lang="en-US" altLang="zh-CN" sz="1200" dirty="0"/>
              <a:t>1</a:t>
            </a:r>
            <a:r>
              <a:rPr lang="zh-CN" altLang="en-US" sz="1200" dirty="0"/>
              <a:t>）的缘故。  </a:t>
            </a:r>
            <a:endParaRPr lang="en-US" altLang="zh-CN" sz="1200" dirty="0"/>
          </a:p>
          <a:p>
            <a:pPr marL="342900" indent="-342900">
              <a:buAutoNum type="arabicPeriod"/>
            </a:pPr>
            <a:r>
              <a:rPr lang="zh-CN" altLang="en-US" sz="1200" b="1" dirty="0"/>
              <a:t>非冗余数据</a:t>
            </a:r>
            <a:r>
              <a:rPr lang="zh-CN" altLang="en-US" sz="1200" dirty="0"/>
              <a:t>：任何数据“事实”仅在一个地方存储一次，从而提高了可共享性，并且在可访问和可共享的数据库中没有重复的数据，尤其是如果已经关注数据标准化的概念时 。  </a:t>
            </a:r>
            <a:endParaRPr lang="en-US" altLang="zh-CN" sz="1200" dirty="0"/>
          </a:p>
          <a:p>
            <a:pPr marL="342900" indent="-342900">
              <a:buAutoNum type="arabicPeriod"/>
            </a:pPr>
            <a:r>
              <a:rPr lang="zh-CN" altLang="en-US" sz="1200" b="1" dirty="0"/>
              <a:t>完整性：</a:t>
            </a:r>
            <a:r>
              <a:rPr lang="zh-CN" altLang="en-US" sz="1200" dirty="0"/>
              <a:t>数据中没有错误，使用户确信数据良好。  </a:t>
            </a:r>
            <a:endParaRPr lang="en-US" altLang="zh-CN" sz="1200" dirty="0"/>
          </a:p>
          <a:p>
            <a:pPr marL="342900" indent="-342900">
              <a:buAutoNum type="arabicPeriod"/>
            </a:pPr>
            <a:r>
              <a:rPr lang="zh-CN" altLang="en-US" sz="1200" b="1" dirty="0"/>
              <a:t>标准化：</a:t>
            </a:r>
            <a:r>
              <a:rPr lang="zh-CN" altLang="en-US" sz="1200" dirty="0"/>
              <a:t>能够在多个数据库中根据同一</a:t>
            </a:r>
            <a:r>
              <a:rPr lang="zh-CN" altLang="en-US" sz="1200" b="1" dirty="0"/>
              <a:t>标准定义</a:t>
            </a:r>
            <a:r>
              <a:rPr lang="zh-CN" altLang="en-US" sz="1200" dirty="0"/>
              <a:t>数据。 标准化包括针对数据名称，数据类型，字段长度以及从同一数据域提取的类似数据内容的定义明确的已知标准。  </a:t>
            </a:r>
            <a:endParaRPr lang="en-US" altLang="zh-CN" sz="1200" dirty="0"/>
          </a:p>
          <a:p>
            <a:pPr marL="342900" indent="-342900">
              <a:buAutoNum type="arabicPeriod"/>
            </a:pPr>
            <a:r>
              <a:rPr lang="zh-CN" altLang="en-US" sz="1200" b="1" dirty="0"/>
              <a:t>安全性：</a:t>
            </a:r>
            <a:r>
              <a:rPr lang="zh-CN" altLang="en-US" sz="1200" dirty="0"/>
              <a:t>保护数据免受未经授权的访问和可能的恶意攻击的能力。 但是，数据库通常受到某些限制。</a:t>
            </a:r>
            <a:endParaRPr lang="en-US" altLang="zh-CN" sz="1200" dirty="0"/>
          </a:p>
        </p:txBody>
      </p:sp>
    </p:spTree>
    <p:extLst>
      <p:ext uri="{BB962C8B-B14F-4D97-AF65-F5344CB8AC3E}">
        <p14:creationId xmlns:p14="http://schemas.microsoft.com/office/powerpoint/2010/main" val="1118251518"/>
      </p:ext>
    </p:extLst>
  </p:cSld>
  <p:clrMapOvr>
    <a:masterClrMapping/>
  </p:clrMapOvr>
  <p:transition spd="slow" advClick="0" advTm="4816">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14:bounceEnd="50000">
                                          <p:cBhvr additive="base">
                                            <p:cTn id="11" dur="10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50000">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1000" fill="hold"/>
                                            <p:tgtEl>
                                              <p:spTgt spid="8"/>
                                            </p:tgtEl>
                                            <p:attrNameLst>
                                              <p:attrName>ppt_x</p:attrName>
                                            </p:attrNameLst>
                                          </p:cBhvr>
                                          <p:tavLst>
                                            <p:tav tm="0">
                                              <p:val>
                                                <p:strVal val="1+#ppt_w/2"/>
                                              </p:val>
                                            </p:tav>
                                            <p:tav tm="100000">
                                              <p:val>
                                                <p:strVal val="#ppt_x"/>
                                              </p:val>
                                            </p:tav>
                                          </p:tavLst>
                                        </p:anim>
                                        <p:anim calcmode="lin" valueType="num" p14:bounceEnd="50000">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2000"/>
                                </p:stCondLst>
                                <p:childTnLst>
                                  <p:par>
                                    <p:cTn id="21" presetID="22" presetClass="entr" presetSubtype="8"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Effect transition="in" filter="wipe(left)">
                                          <p:cBhvr>
                                            <p:cTn id="23" dur="9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2" fill="hold"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2000"/>
                                </p:stCondLst>
                                <p:childTnLst>
                                  <p:par>
                                    <p:cTn id="21" presetID="22" presetClass="entr" presetSubtype="8"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Effect transition="in" filter="wipe(left)">
                                          <p:cBhvr>
                                            <p:cTn id="23" dur="9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673579A8-0950-4D46-9E48-FADD2AC4197A}"/>
              </a:ext>
            </a:extLst>
          </p:cNvPr>
          <p:cNvPicPr>
            <a:picLocks noChangeAspect="1"/>
          </p:cNvPicPr>
          <p:nvPr/>
        </p:nvPicPr>
        <p:blipFill>
          <a:blip r:embed="rId3" cstate="print">
            <a:extLst>
              <a:ext uri="{28A0092B-C50C-407E-A947-70E740481C1C}">
                <a14:useLocalDpi xmlns:a14="http://schemas.microsoft.com/office/drawing/2010/main" val="0"/>
              </a:ext>
            </a:extLst>
          </a:blip>
          <a:srcRect l="7156" t="73084" r="50000" b="3496"/>
          <a:stretch>
            <a:fillRect/>
          </a:stretch>
        </p:blipFill>
        <p:spPr>
          <a:xfrm>
            <a:off x="1545659" y="1759582"/>
            <a:ext cx="1842736" cy="672042"/>
          </a:xfrm>
          <a:custGeom>
            <a:avLst/>
            <a:gdLst>
              <a:gd name="connsiteX0" fmla="*/ 0 w 2507282"/>
              <a:gd name="connsiteY0" fmla="*/ 0 h 914400"/>
              <a:gd name="connsiteX1" fmla="*/ 2507282 w 2507282"/>
              <a:gd name="connsiteY1" fmla="*/ 0 h 914400"/>
              <a:gd name="connsiteX2" fmla="*/ 1253641 w 2507282"/>
              <a:gd name="connsiteY2" fmla="*/ 914400 h 914400"/>
            </a:gdLst>
            <a:ahLst/>
            <a:cxnLst>
              <a:cxn ang="0">
                <a:pos x="connsiteX0" y="connsiteY0"/>
              </a:cxn>
              <a:cxn ang="0">
                <a:pos x="connsiteX1" y="connsiteY1"/>
              </a:cxn>
              <a:cxn ang="0">
                <a:pos x="connsiteX2" y="connsiteY2"/>
              </a:cxn>
            </a:cxnLst>
            <a:rect l="l" t="t" r="r" b="b"/>
            <a:pathLst>
              <a:path w="2507282" h="914400">
                <a:moveTo>
                  <a:pt x="0" y="0"/>
                </a:moveTo>
                <a:lnTo>
                  <a:pt x="2507282" y="0"/>
                </a:lnTo>
                <a:lnTo>
                  <a:pt x="1253641" y="914400"/>
                </a:lnTo>
                <a:close/>
              </a:path>
            </a:pathLst>
          </a:custGeom>
        </p:spPr>
      </p:pic>
      <p:pic>
        <p:nvPicPr>
          <p:cNvPr id="29" name="图片 28">
            <a:extLst>
              <a:ext uri="{FF2B5EF4-FFF2-40B4-BE49-F238E27FC236}">
                <a16:creationId xmlns:a16="http://schemas.microsoft.com/office/drawing/2014/main" id="{E2C46D8C-A93E-44D7-B93E-A821584EB029}"/>
              </a:ext>
            </a:extLst>
          </p:cNvPr>
          <p:cNvPicPr>
            <a:picLocks noChangeAspect="1"/>
          </p:cNvPicPr>
          <p:nvPr/>
        </p:nvPicPr>
        <p:blipFill>
          <a:blip r:embed="rId3" cstate="print">
            <a:extLst>
              <a:ext uri="{28A0092B-C50C-407E-A947-70E740481C1C}">
                <a14:useLocalDpi xmlns:a14="http://schemas.microsoft.com/office/drawing/2010/main" val="0"/>
              </a:ext>
            </a:extLst>
          </a:blip>
          <a:srcRect l="22707" t="8060" r="26845" b="68521"/>
          <a:stretch>
            <a:fillRect/>
          </a:stretch>
        </p:blipFill>
        <p:spPr>
          <a:xfrm>
            <a:off x="3600086" y="1534215"/>
            <a:ext cx="2169824" cy="672042"/>
          </a:xfrm>
          <a:custGeom>
            <a:avLst/>
            <a:gdLst>
              <a:gd name="connsiteX0" fmla="*/ 0 w 2952328"/>
              <a:gd name="connsiteY0" fmla="*/ 0 h 914400"/>
              <a:gd name="connsiteX1" fmla="*/ 2952328 w 2952328"/>
              <a:gd name="connsiteY1" fmla="*/ 0 h 914400"/>
              <a:gd name="connsiteX2" fmla="*/ 1476164 w 2952328"/>
              <a:gd name="connsiteY2" fmla="*/ 914400 h 914400"/>
            </a:gdLst>
            <a:ahLst/>
            <a:cxnLst>
              <a:cxn ang="0">
                <a:pos x="connsiteX0" y="connsiteY0"/>
              </a:cxn>
              <a:cxn ang="0">
                <a:pos x="connsiteX1" y="connsiteY1"/>
              </a:cxn>
              <a:cxn ang="0">
                <a:pos x="connsiteX2" y="connsiteY2"/>
              </a:cxn>
            </a:cxnLst>
            <a:rect l="l" t="t" r="r" b="b"/>
            <a:pathLst>
              <a:path w="2952328" h="914400">
                <a:moveTo>
                  <a:pt x="0" y="0"/>
                </a:moveTo>
                <a:lnTo>
                  <a:pt x="2952328" y="0"/>
                </a:lnTo>
                <a:lnTo>
                  <a:pt x="1476164" y="914400"/>
                </a:lnTo>
                <a:close/>
              </a:path>
            </a:pathLst>
          </a:custGeom>
        </p:spPr>
      </p:pic>
      <p:pic>
        <p:nvPicPr>
          <p:cNvPr id="30" name="图片 29">
            <a:extLst>
              <a:ext uri="{FF2B5EF4-FFF2-40B4-BE49-F238E27FC236}">
                <a16:creationId xmlns:a16="http://schemas.microsoft.com/office/drawing/2014/main" id="{D0BEAEB6-BACC-4143-8F19-19D8A55BD1BE}"/>
              </a:ext>
            </a:extLst>
          </p:cNvPr>
          <p:cNvPicPr>
            <a:picLocks noChangeAspect="1"/>
          </p:cNvPicPr>
          <p:nvPr/>
        </p:nvPicPr>
        <p:blipFill>
          <a:blip r:embed="rId4" cstate="print">
            <a:extLst>
              <a:ext uri="{28A0092B-C50C-407E-A947-70E740481C1C}">
                <a14:useLocalDpi xmlns:a14="http://schemas.microsoft.com/office/drawing/2010/main" val="0"/>
              </a:ext>
            </a:extLst>
          </a:blip>
          <a:srcRect l="44963" t="5714" r="4273" b="66680"/>
          <a:stretch>
            <a:fillRect/>
          </a:stretch>
        </p:blipFill>
        <p:spPr>
          <a:xfrm>
            <a:off x="5981600" y="1759582"/>
            <a:ext cx="1852289" cy="672042"/>
          </a:xfrm>
          <a:custGeom>
            <a:avLst/>
            <a:gdLst>
              <a:gd name="connsiteX0" fmla="*/ 0 w 2520280"/>
              <a:gd name="connsiteY0" fmla="*/ 0 h 914400"/>
              <a:gd name="connsiteX1" fmla="*/ 2520280 w 2520280"/>
              <a:gd name="connsiteY1" fmla="*/ 0 h 914400"/>
              <a:gd name="connsiteX2" fmla="*/ 1260140 w 2520280"/>
              <a:gd name="connsiteY2" fmla="*/ 914400 h 914400"/>
            </a:gdLst>
            <a:ahLst/>
            <a:cxnLst>
              <a:cxn ang="0">
                <a:pos x="connsiteX0" y="connsiteY0"/>
              </a:cxn>
              <a:cxn ang="0">
                <a:pos x="connsiteX1" y="connsiteY1"/>
              </a:cxn>
              <a:cxn ang="0">
                <a:pos x="connsiteX2" y="connsiteY2"/>
              </a:cxn>
            </a:cxnLst>
            <a:rect l="l" t="t" r="r" b="b"/>
            <a:pathLst>
              <a:path w="2520280" h="914400">
                <a:moveTo>
                  <a:pt x="0" y="0"/>
                </a:moveTo>
                <a:lnTo>
                  <a:pt x="2520280" y="0"/>
                </a:lnTo>
                <a:lnTo>
                  <a:pt x="1260140" y="914400"/>
                </a:lnTo>
                <a:close/>
              </a:path>
            </a:pathLst>
          </a:custGeom>
        </p:spPr>
      </p:pic>
      <p:sp>
        <p:nvSpPr>
          <p:cNvPr id="31" name="矩形 30">
            <a:extLst>
              <a:ext uri="{FF2B5EF4-FFF2-40B4-BE49-F238E27FC236}">
                <a16:creationId xmlns:a16="http://schemas.microsoft.com/office/drawing/2014/main" id="{2429AEDA-600C-434D-8618-AADEC4FD12C8}"/>
              </a:ext>
            </a:extLst>
          </p:cNvPr>
          <p:cNvSpPr/>
          <p:nvPr/>
        </p:nvSpPr>
        <p:spPr>
          <a:xfrm>
            <a:off x="1536106" y="1759582"/>
            <a:ext cx="1852289" cy="2699051"/>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32" name="矩形 31">
            <a:extLst>
              <a:ext uri="{FF2B5EF4-FFF2-40B4-BE49-F238E27FC236}">
                <a16:creationId xmlns:a16="http://schemas.microsoft.com/office/drawing/2014/main" id="{2FF17E29-4228-4C1C-A446-53B9557867A1}"/>
              </a:ext>
            </a:extLst>
          </p:cNvPr>
          <p:cNvSpPr/>
          <p:nvPr/>
        </p:nvSpPr>
        <p:spPr>
          <a:xfrm>
            <a:off x="3600086" y="1528236"/>
            <a:ext cx="2169824" cy="3161745"/>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33" name="矩形 32">
            <a:extLst>
              <a:ext uri="{FF2B5EF4-FFF2-40B4-BE49-F238E27FC236}">
                <a16:creationId xmlns:a16="http://schemas.microsoft.com/office/drawing/2014/main" id="{1E2DE99C-74BA-472E-8BF4-5F12D770E58C}"/>
              </a:ext>
            </a:extLst>
          </p:cNvPr>
          <p:cNvSpPr/>
          <p:nvPr/>
        </p:nvSpPr>
        <p:spPr>
          <a:xfrm>
            <a:off x="5981600" y="1759582"/>
            <a:ext cx="1852289" cy="2699051"/>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pic>
        <p:nvPicPr>
          <p:cNvPr id="34" name="图片 33">
            <a:extLst>
              <a:ext uri="{FF2B5EF4-FFF2-40B4-BE49-F238E27FC236}">
                <a16:creationId xmlns:a16="http://schemas.microsoft.com/office/drawing/2014/main" id="{B5BFEA67-F50D-4743-806E-5C69A6FBB5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4099" y="2503384"/>
            <a:ext cx="476303" cy="476303"/>
          </a:xfrm>
          <a:prstGeom prst="rect">
            <a:avLst/>
          </a:prstGeom>
        </p:spPr>
      </p:pic>
      <p:pic>
        <p:nvPicPr>
          <p:cNvPr id="35" name="图片 34">
            <a:extLst>
              <a:ext uri="{FF2B5EF4-FFF2-40B4-BE49-F238E27FC236}">
                <a16:creationId xmlns:a16="http://schemas.microsoft.com/office/drawing/2014/main" id="{DADE5794-AC3B-483C-98AB-D2A9BB0636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9593" y="2484017"/>
            <a:ext cx="547301" cy="547301"/>
          </a:xfrm>
          <a:prstGeom prst="rect">
            <a:avLst/>
          </a:prstGeom>
        </p:spPr>
      </p:pic>
      <p:pic>
        <p:nvPicPr>
          <p:cNvPr id="36" name="图片 35">
            <a:extLst>
              <a:ext uri="{FF2B5EF4-FFF2-40B4-BE49-F238E27FC236}">
                <a16:creationId xmlns:a16="http://schemas.microsoft.com/office/drawing/2014/main" id="{2BD102EB-CC4B-4914-99B9-95A282BE435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5848" y="2361388"/>
            <a:ext cx="653146" cy="653146"/>
          </a:xfrm>
          <a:prstGeom prst="rect">
            <a:avLst/>
          </a:prstGeom>
        </p:spPr>
      </p:pic>
      <p:sp>
        <p:nvSpPr>
          <p:cNvPr id="37" name="矩形 36">
            <a:extLst>
              <a:ext uri="{FF2B5EF4-FFF2-40B4-BE49-F238E27FC236}">
                <a16:creationId xmlns:a16="http://schemas.microsoft.com/office/drawing/2014/main" id="{DDA8147C-41FD-4131-B145-5682F783C98C}"/>
              </a:ext>
            </a:extLst>
          </p:cNvPr>
          <p:cNvSpPr/>
          <p:nvPr/>
        </p:nvSpPr>
        <p:spPr>
          <a:xfrm>
            <a:off x="1694874" y="3400771"/>
            <a:ext cx="1552588" cy="635174"/>
          </a:xfrm>
          <a:prstGeom prst="rect">
            <a:avLst/>
          </a:prstGeom>
        </p:spPr>
        <p:txBody>
          <a:bodyPr wrap="square">
            <a:spAutoFit/>
          </a:bodyPr>
          <a:lstStyle/>
          <a:p>
            <a:pPr algn="ctr"/>
            <a:r>
              <a:rPr lang="zh-CN" altLang="en-US" sz="1176" dirty="0">
                <a:solidFill>
                  <a:schemeClr val="tx1">
                    <a:lumMod val="95000"/>
                    <a:lumOff val="5000"/>
                  </a:schemeClr>
                </a:solidFill>
                <a:latin typeface="Segoe UI" panose="020B0502040204020203" pitchFamily="34" charset="0"/>
                <a:ea typeface="微软雅黑" panose="020B0503020204020204" pitchFamily="34" charset="-122"/>
                <a:cs typeface="Segoe UI" panose="020B0502040204020203" pitchFamily="34" charset="0"/>
              </a:rPr>
              <a:t>购置，升级和维护数据库系统的成本可能很大。</a:t>
            </a:r>
          </a:p>
        </p:txBody>
      </p:sp>
      <p:sp>
        <p:nvSpPr>
          <p:cNvPr id="38" name="矩形 37">
            <a:extLst>
              <a:ext uri="{FF2B5EF4-FFF2-40B4-BE49-F238E27FC236}">
                <a16:creationId xmlns:a16="http://schemas.microsoft.com/office/drawing/2014/main" id="{41E25321-AC76-49CB-A788-E788ECB767D3}"/>
              </a:ext>
            </a:extLst>
          </p:cNvPr>
          <p:cNvSpPr/>
          <p:nvPr/>
        </p:nvSpPr>
        <p:spPr>
          <a:xfrm>
            <a:off x="6063814" y="3400771"/>
            <a:ext cx="1687861" cy="997068"/>
          </a:xfrm>
          <a:prstGeom prst="rect">
            <a:avLst/>
          </a:prstGeom>
        </p:spPr>
        <p:txBody>
          <a:bodyPr wrap="square">
            <a:spAutoFit/>
          </a:bodyPr>
          <a:lstStyle/>
          <a:p>
            <a:pPr algn="ctr"/>
            <a:r>
              <a:rPr lang="zh-CN" altLang="en-US" sz="1176" dirty="0">
                <a:solidFill>
                  <a:schemeClr val="tx1">
                    <a:lumMod val="95000"/>
                    <a:lumOff val="5000"/>
                  </a:schemeClr>
                </a:solidFill>
                <a:latin typeface="Segoe UI" panose="020B0502040204020203" pitchFamily="34" charset="0"/>
                <a:ea typeface="微软雅黑" panose="020B0503020204020204" pitchFamily="34" charset="-122"/>
                <a:cs typeface="Segoe UI" panose="020B0502040204020203" pitchFamily="34" charset="0"/>
              </a:rPr>
              <a:t>系统中断的风险是在集中式数据库系统中存储数据的位置更大，尤其是在没有数据备份的情况下</a:t>
            </a:r>
          </a:p>
        </p:txBody>
      </p:sp>
      <p:sp>
        <p:nvSpPr>
          <p:cNvPr id="39" name="矩形 38">
            <a:extLst>
              <a:ext uri="{FF2B5EF4-FFF2-40B4-BE49-F238E27FC236}">
                <a16:creationId xmlns:a16="http://schemas.microsoft.com/office/drawing/2014/main" id="{1FE217AB-2515-42FF-AF2C-004A61E0F14D}"/>
              </a:ext>
            </a:extLst>
          </p:cNvPr>
          <p:cNvSpPr/>
          <p:nvPr/>
        </p:nvSpPr>
        <p:spPr>
          <a:xfrm>
            <a:off x="3811776" y="3400771"/>
            <a:ext cx="1746444" cy="1178015"/>
          </a:xfrm>
          <a:prstGeom prst="rect">
            <a:avLst/>
          </a:prstGeom>
        </p:spPr>
        <p:txBody>
          <a:bodyPr wrap="square">
            <a:spAutoFit/>
          </a:bodyPr>
          <a:lstStyle/>
          <a:p>
            <a:pPr algn="ctr"/>
            <a:r>
              <a:rPr lang="zh-CN" altLang="en-US" sz="1176" dirty="0">
                <a:solidFill>
                  <a:schemeClr val="tx1">
                    <a:lumMod val="95000"/>
                    <a:lumOff val="5000"/>
                  </a:schemeClr>
                </a:solidFill>
                <a:latin typeface="Segoe UI" panose="020B0502040204020203" pitchFamily="34" charset="0"/>
                <a:ea typeface="微软雅黑" panose="020B0503020204020204" pitchFamily="34" charset="-122"/>
                <a:cs typeface="Segoe UI" panose="020B0502040204020203" pitchFamily="34" charset="0"/>
              </a:rPr>
              <a:t>尽管近来拥有，管理和访问实质性数据库系统的复杂性有所降低，但仍存在有关数据存储，数据库设计，查询等方面的某些复杂性</a:t>
            </a:r>
          </a:p>
        </p:txBody>
      </p:sp>
      <p:sp>
        <p:nvSpPr>
          <p:cNvPr id="40" name="矩形 39">
            <a:extLst>
              <a:ext uri="{FF2B5EF4-FFF2-40B4-BE49-F238E27FC236}">
                <a16:creationId xmlns:a16="http://schemas.microsoft.com/office/drawing/2014/main" id="{DCFE6289-A7A8-4B72-A9BC-3AB31CB332AE}"/>
              </a:ext>
            </a:extLst>
          </p:cNvPr>
          <p:cNvSpPr/>
          <p:nvPr/>
        </p:nvSpPr>
        <p:spPr>
          <a:xfrm>
            <a:off x="2077013" y="3101012"/>
            <a:ext cx="575799" cy="242374"/>
          </a:xfrm>
          <a:prstGeom prst="rect">
            <a:avLst/>
          </a:prstGeom>
        </p:spPr>
        <p:txBody>
          <a:bodyPr wrap="none">
            <a:spAutoFit/>
          </a:bodyPr>
          <a:lstStyle/>
          <a:p>
            <a:r>
              <a:rPr lang="en-US" altLang="zh-CN" sz="975" b="1" dirty="0">
                <a:solidFill>
                  <a:schemeClr val="tx1">
                    <a:lumMod val="85000"/>
                    <a:lumOff val="15000"/>
                  </a:schemeClr>
                </a:solidFill>
                <a:latin typeface="Segoe UI" panose="020B0502040204020203" pitchFamily="34" charset="0"/>
                <a:ea typeface="Segoe UI Symbol" panose="020B0502040204020203" pitchFamily="34" charset="0"/>
                <a:cs typeface="Segoe UI" panose="020B0502040204020203" pitchFamily="34" charset="0"/>
              </a:rPr>
              <a:t>    </a:t>
            </a:r>
            <a:r>
              <a:rPr lang="zh-CN" altLang="en-US" sz="975" b="1" dirty="0">
                <a:solidFill>
                  <a:schemeClr val="tx1">
                    <a:lumMod val="85000"/>
                    <a:lumOff val="15000"/>
                  </a:schemeClr>
                </a:solidFill>
                <a:latin typeface="Segoe UI" panose="020B0502040204020203" pitchFamily="34" charset="0"/>
                <a:ea typeface="Segoe UI Symbol" panose="020B0502040204020203" pitchFamily="34" charset="0"/>
                <a:cs typeface="Segoe UI" panose="020B0502040204020203" pitchFamily="34" charset="0"/>
              </a:rPr>
              <a:t>费用</a:t>
            </a:r>
            <a:endParaRPr lang="zh-CN" altLang="en-US" sz="975" b="1" dirty="0"/>
          </a:p>
        </p:txBody>
      </p:sp>
      <p:sp>
        <p:nvSpPr>
          <p:cNvPr id="41" name="矩形 40">
            <a:extLst>
              <a:ext uri="{FF2B5EF4-FFF2-40B4-BE49-F238E27FC236}">
                <a16:creationId xmlns:a16="http://schemas.microsoft.com/office/drawing/2014/main" id="{EAD77334-848E-4DC8-BA50-92C3737B08DC}"/>
              </a:ext>
            </a:extLst>
          </p:cNvPr>
          <p:cNvSpPr/>
          <p:nvPr/>
        </p:nvSpPr>
        <p:spPr>
          <a:xfrm>
            <a:off x="4263108" y="3101012"/>
            <a:ext cx="665567" cy="242374"/>
          </a:xfrm>
          <a:prstGeom prst="rect">
            <a:avLst/>
          </a:prstGeom>
        </p:spPr>
        <p:txBody>
          <a:bodyPr wrap="none">
            <a:spAutoFit/>
          </a:bodyPr>
          <a:lstStyle/>
          <a:p>
            <a:r>
              <a:rPr lang="zh-CN" altLang="en-US" sz="975" b="1" dirty="0">
                <a:solidFill>
                  <a:schemeClr val="tx1">
                    <a:lumMod val="85000"/>
                    <a:lumOff val="15000"/>
                  </a:schemeClr>
                </a:solidFill>
                <a:latin typeface="Segoe UI" panose="020B0502040204020203" pitchFamily="34" charset="0"/>
                <a:ea typeface="Segoe UI Symbol" panose="020B0502040204020203" pitchFamily="34" charset="0"/>
                <a:cs typeface="Segoe UI" panose="020B0502040204020203" pitchFamily="34" charset="0"/>
              </a:rPr>
              <a:t>   复杂性</a:t>
            </a:r>
            <a:endParaRPr lang="zh-CN" altLang="en-US" sz="975" b="1" dirty="0"/>
          </a:p>
        </p:txBody>
      </p:sp>
      <p:sp>
        <p:nvSpPr>
          <p:cNvPr id="42" name="矩形 41">
            <a:extLst>
              <a:ext uri="{FF2B5EF4-FFF2-40B4-BE49-F238E27FC236}">
                <a16:creationId xmlns:a16="http://schemas.microsoft.com/office/drawing/2014/main" id="{705DEBAF-3286-4112-82DE-AD9C2833FD5D}"/>
              </a:ext>
            </a:extLst>
          </p:cNvPr>
          <p:cNvSpPr/>
          <p:nvPr/>
        </p:nvSpPr>
        <p:spPr>
          <a:xfrm>
            <a:off x="6513808" y="3101012"/>
            <a:ext cx="1059906" cy="242374"/>
          </a:xfrm>
          <a:prstGeom prst="rect">
            <a:avLst/>
          </a:prstGeom>
        </p:spPr>
        <p:txBody>
          <a:bodyPr wrap="none">
            <a:spAutoFit/>
          </a:bodyPr>
          <a:lstStyle/>
          <a:p>
            <a:r>
              <a:rPr lang="zh-CN" altLang="en-US" sz="975" b="1" dirty="0">
                <a:solidFill>
                  <a:schemeClr val="tx1">
                    <a:lumMod val="85000"/>
                    <a:lumOff val="15000"/>
                  </a:schemeClr>
                </a:solidFill>
                <a:latin typeface="Segoe UI" panose="020B0502040204020203" pitchFamily="34" charset="0"/>
                <a:ea typeface="Segoe UI Symbol" panose="020B0502040204020203" pitchFamily="34" charset="0"/>
                <a:cs typeface="Segoe UI" panose="020B0502040204020203" pitchFamily="34" charset="0"/>
              </a:rPr>
              <a:t>系统故障的风险</a:t>
            </a:r>
            <a:endParaRPr lang="zh-CN" altLang="en-US" sz="975" b="1" dirty="0"/>
          </a:p>
        </p:txBody>
      </p:sp>
      <p:sp>
        <p:nvSpPr>
          <p:cNvPr id="43" name="矩形 42">
            <a:extLst>
              <a:ext uri="{FF2B5EF4-FFF2-40B4-BE49-F238E27FC236}">
                <a16:creationId xmlns:a16="http://schemas.microsoft.com/office/drawing/2014/main" id="{281917FA-1316-43A3-B6FB-936F2988A437}"/>
              </a:ext>
            </a:extLst>
          </p:cNvPr>
          <p:cNvSpPr/>
          <p:nvPr/>
        </p:nvSpPr>
        <p:spPr>
          <a:xfrm>
            <a:off x="3342725" y="535555"/>
            <a:ext cx="3198311" cy="454292"/>
          </a:xfrm>
          <a:prstGeom prst="rect">
            <a:avLst/>
          </a:prstGeom>
        </p:spPr>
        <p:txBody>
          <a:bodyPr wrap="none">
            <a:spAutoFit/>
          </a:bodyPr>
          <a:lstStyle/>
          <a:p>
            <a:r>
              <a:rPr lang="zh-CN" altLang="en-US" sz="2352" dirty="0">
                <a:solidFill>
                  <a:schemeClr val="tx1">
                    <a:lumMod val="85000"/>
                    <a:lumOff val="15000"/>
                  </a:schemeClr>
                </a:solidFill>
                <a:latin typeface="Segoe UI" panose="020B0502040204020203" pitchFamily="34" charset="0"/>
                <a:ea typeface="Segoe UI Symbol" panose="020B0502040204020203" pitchFamily="34" charset="0"/>
                <a:cs typeface="Segoe UI" panose="020B0502040204020203" pitchFamily="34" charset="0"/>
              </a:rPr>
              <a:t>关系型数据库的局限性</a:t>
            </a:r>
            <a:endParaRPr lang="zh-CN" altLang="en-US" sz="2352" dirty="0">
              <a:solidFill>
                <a:schemeClr val="tx1">
                  <a:lumMod val="85000"/>
                  <a:lumOff val="15000"/>
                </a:schemeClr>
              </a:solidFill>
            </a:endParaRPr>
          </a:p>
        </p:txBody>
      </p:sp>
      <p:sp>
        <p:nvSpPr>
          <p:cNvPr id="44" name="矩形 43">
            <a:extLst>
              <a:ext uri="{FF2B5EF4-FFF2-40B4-BE49-F238E27FC236}">
                <a16:creationId xmlns:a16="http://schemas.microsoft.com/office/drawing/2014/main" id="{220EA528-6E95-44C4-AEC3-6FEDD29DC63C}"/>
              </a:ext>
            </a:extLst>
          </p:cNvPr>
          <p:cNvSpPr/>
          <p:nvPr/>
        </p:nvSpPr>
        <p:spPr>
          <a:xfrm>
            <a:off x="3276905" y="971318"/>
            <a:ext cx="2445730" cy="250710"/>
          </a:xfrm>
          <a:prstGeom prst="rect">
            <a:avLst/>
          </a:prstGeom>
        </p:spPr>
        <p:txBody>
          <a:bodyPr wrap="square">
            <a:spAutoFit/>
          </a:bodyPr>
          <a:lstStyle/>
          <a:p>
            <a:pPr algn="ctr"/>
            <a:r>
              <a:rPr lang="en-US" altLang="zh-CN" sz="1029" dirty="0">
                <a:solidFill>
                  <a:schemeClr val="tx1">
                    <a:lumMod val="75000"/>
                    <a:lumOff val="25000"/>
                  </a:schemeClr>
                </a:solidFill>
                <a:latin typeface="Segoe UI" panose="020B0502040204020203" pitchFamily="34" charset="0"/>
                <a:cs typeface="Segoe UI" panose="020B0502040204020203" pitchFamily="34" charset="0"/>
              </a:rPr>
              <a:t>limitations</a:t>
            </a:r>
            <a:endParaRPr lang="zh-CN" altLang="en-US" sz="1029"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2" name="日期占位符 1">
            <a:extLst>
              <a:ext uri="{FF2B5EF4-FFF2-40B4-BE49-F238E27FC236}">
                <a16:creationId xmlns:a16="http://schemas.microsoft.com/office/drawing/2014/main" id="{00BFD550-1ABB-4E34-810D-79392AB8401F}"/>
              </a:ext>
            </a:extLst>
          </p:cNvPr>
          <p:cNvSpPr>
            <a:spLocks noGrp="1"/>
          </p:cNvSpPr>
          <p:nvPr>
            <p:ph type="dt" sz="half" idx="10"/>
          </p:nvPr>
        </p:nvSpPr>
        <p:spPr/>
        <p:txBody>
          <a:bodyPr/>
          <a:lstStyle/>
          <a:p>
            <a:fld id="{32939A13-5478-442C-ABAD-CD5187263348}" type="datetime1">
              <a:rPr lang="en-US" altLang="zh-CN" smtClean="0"/>
              <a:t>3/23/2020</a:t>
            </a:fld>
            <a:endParaRPr lang="en-US" dirty="0"/>
          </a:p>
        </p:txBody>
      </p:sp>
      <p:sp>
        <p:nvSpPr>
          <p:cNvPr id="3" name="灯片编号占位符 2">
            <a:extLst>
              <a:ext uri="{FF2B5EF4-FFF2-40B4-BE49-F238E27FC236}">
                <a16:creationId xmlns:a16="http://schemas.microsoft.com/office/drawing/2014/main" id="{5D9947E7-3763-4755-8637-94A506506EAE}"/>
              </a:ext>
            </a:extLst>
          </p:cNvPr>
          <p:cNvSpPr>
            <a:spLocks noGrp="1"/>
          </p:cNvSpPr>
          <p:nvPr>
            <p:ph type="sldNum" sz="quarter" idx="12"/>
          </p:nvPr>
        </p:nvSpPr>
        <p:spPr/>
        <p:txBody>
          <a:bodyPr/>
          <a:lstStyle/>
          <a:p>
            <a:fld id="{48F63A3B-78C7-47BE-AE5E-E10140E04643}" type="slidenum">
              <a:rPr lang="en-US" smtClean="0"/>
              <a:t>15</a:t>
            </a:fld>
            <a:endParaRPr lang="en-US" dirty="0"/>
          </a:p>
        </p:txBody>
      </p:sp>
    </p:spTree>
    <p:extLst>
      <p:ext uri="{BB962C8B-B14F-4D97-AF65-F5344CB8AC3E}">
        <p14:creationId xmlns:p14="http://schemas.microsoft.com/office/powerpoint/2010/main" val="2380596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1359">
        <p15:prstTrans prst="drape"/>
      </p:transition>
    </mc:Choice>
    <mc:Fallback xmlns="">
      <p:transition spd="slow" advClick="0" advTm="1359">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E41F7FE-981B-4B84-8EF0-07E7381E791D}"/>
              </a:ext>
            </a:extLst>
          </p:cNvPr>
          <p:cNvPicPr>
            <a:picLocks noChangeAspect="1"/>
          </p:cNvPicPr>
          <p:nvPr/>
        </p:nvPicPr>
        <p:blipFill rotWithShape="1">
          <a:blip r:embed="rId3">
            <a:extLst>
              <a:ext uri="{28A0092B-C50C-407E-A947-70E740481C1C}">
                <a14:useLocalDpi xmlns:a14="http://schemas.microsoft.com/office/drawing/2010/main" val="0"/>
              </a:ext>
            </a:extLst>
          </a:blip>
          <a:srcRect l="100" t="44599" r="878" b="10790"/>
          <a:stretch/>
        </p:blipFill>
        <p:spPr>
          <a:xfrm flipH="1">
            <a:off x="19491" y="-1"/>
            <a:ext cx="8960556" cy="2629439"/>
          </a:xfrm>
          <a:prstGeom prst="rect">
            <a:avLst/>
          </a:prstGeom>
        </p:spPr>
      </p:pic>
      <p:sp>
        <p:nvSpPr>
          <p:cNvPr id="13" name="矩形 12">
            <a:extLst>
              <a:ext uri="{FF2B5EF4-FFF2-40B4-BE49-F238E27FC236}">
                <a16:creationId xmlns:a16="http://schemas.microsoft.com/office/drawing/2014/main" id="{320EB3BA-A1D8-4C63-B3A0-E478D2286A36}"/>
              </a:ext>
            </a:extLst>
          </p:cNvPr>
          <p:cNvSpPr/>
          <p:nvPr/>
        </p:nvSpPr>
        <p:spPr>
          <a:xfrm>
            <a:off x="511926" y="1943168"/>
            <a:ext cx="2770624" cy="2699050"/>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4" name="矩形 13">
            <a:extLst>
              <a:ext uri="{FF2B5EF4-FFF2-40B4-BE49-F238E27FC236}">
                <a16:creationId xmlns:a16="http://schemas.microsoft.com/office/drawing/2014/main" id="{84B7941E-C656-4DA3-858A-8FD28EC9BB9A}"/>
              </a:ext>
            </a:extLst>
          </p:cNvPr>
          <p:cNvSpPr/>
          <p:nvPr/>
        </p:nvSpPr>
        <p:spPr>
          <a:xfrm>
            <a:off x="3670713" y="2725230"/>
            <a:ext cx="4710107" cy="1938992"/>
          </a:xfrm>
          <a:prstGeom prst="rect">
            <a:avLst/>
          </a:prstGeom>
        </p:spPr>
        <p:txBody>
          <a:bodyPr wrap="square">
            <a:spAutoFit/>
          </a:bodyPr>
          <a:lstStyle/>
          <a:p>
            <a:pPr marL="210026" indent="-210026">
              <a:buFont typeface="Wingdings" panose="05000000000000000000" pitchFamily="2" charset="2"/>
              <a:buChar char="l"/>
            </a:pPr>
            <a:r>
              <a:rPr lang="zh-CN" altLang="en-US" sz="1200" dirty="0">
                <a:solidFill>
                  <a:srgbClr val="1B2229"/>
                </a:solidFill>
                <a:latin typeface="Segoe UI" panose="020B0502040204020203" pitchFamily="34" charset="0"/>
                <a:cs typeface="Segoe UI" panose="020B0502040204020203" pitchFamily="34" charset="0"/>
              </a:rPr>
              <a:t>数据仓库（</a:t>
            </a:r>
            <a:r>
              <a:rPr lang="en-US" altLang="zh-CN" sz="1200" dirty="0">
                <a:solidFill>
                  <a:srgbClr val="1B2229"/>
                </a:solidFill>
                <a:latin typeface="Segoe UI" panose="020B0502040204020203" pitchFamily="34" charset="0"/>
                <a:cs typeface="Segoe UI" panose="020B0502040204020203" pitchFamily="34" charset="0"/>
              </a:rPr>
              <a:t>DW</a:t>
            </a:r>
            <a:r>
              <a:rPr lang="zh-CN" altLang="en-US" sz="1200" dirty="0">
                <a:solidFill>
                  <a:srgbClr val="1B2229"/>
                </a:solidFill>
                <a:latin typeface="Segoe UI" panose="020B0502040204020203" pitchFamily="34" charset="0"/>
                <a:cs typeface="Segoe UI" panose="020B0502040204020203" pitchFamily="34" charset="0"/>
              </a:rPr>
              <a:t>）是一个大型数据存储系统，其中包含来自各种来源的数据，其数量和质量足以进行复杂的分析，例如 在线分析处理（</a:t>
            </a:r>
            <a:r>
              <a:rPr lang="en-US" altLang="zh-CN" sz="1200" dirty="0">
                <a:solidFill>
                  <a:srgbClr val="1B2229"/>
                </a:solidFill>
                <a:latin typeface="Segoe UI" panose="020B0502040204020203" pitchFamily="34" charset="0"/>
                <a:cs typeface="Segoe UI" panose="020B0502040204020203" pitchFamily="34" charset="0"/>
              </a:rPr>
              <a:t>OLAP</a:t>
            </a:r>
            <a:r>
              <a:rPr lang="zh-CN" altLang="en-US" sz="1200" dirty="0">
                <a:solidFill>
                  <a:srgbClr val="1B2229"/>
                </a:solidFill>
                <a:latin typeface="Segoe UI" panose="020B0502040204020203" pitchFamily="34" charset="0"/>
                <a:cs typeface="Segoe UI" panose="020B0502040204020203" pitchFamily="34" charset="0"/>
              </a:rPr>
              <a:t>）。 数据仓库和数据库之间存在显着差异。 </a:t>
            </a:r>
            <a:endParaRPr lang="en-US" altLang="zh-CN" sz="1200" dirty="0">
              <a:solidFill>
                <a:srgbClr val="1B2229"/>
              </a:solidFill>
              <a:latin typeface="Segoe UI" panose="020B0502040204020203" pitchFamily="34" charset="0"/>
              <a:cs typeface="Segoe UI" panose="020B0502040204020203" pitchFamily="34" charset="0"/>
            </a:endParaRPr>
          </a:p>
          <a:p>
            <a:pPr marL="210026" indent="-210026">
              <a:buFont typeface="Wingdings" panose="05000000000000000000" pitchFamily="2" charset="2"/>
              <a:buChar char="l"/>
            </a:pPr>
            <a:r>
              <a:rPr lang="zh-CN" altLang="en-US" sz="1200" dirty="0">
                <a:solidFill>
                  <a:srgbClr val="1B2229"/>
                </a:solidFill>
                <a:latin typeface="Segoe UI" panose="020B0502040204020203" pitchFamily="34" charset="0"/>
                <a:cs typeface="Segoe UI" panose="020B0502040204020203" pitchFamily="34" charset="0"/>
              </a:rPr>
              <a:t>数据仓库的主要特征是来自各种来源的数据的组合。 </a:t>
            </a:r>
            <a:endParaRPr lang="en-US" altLang="zh-CN" sz="1200" dirty="0">
              <a:solidFill>
                <a:srgbClr val="1B2229"/>
              </a:solidFill>
              <a:latin typeface="Segoe UI" panose="020B0502040204020203" pitchFamily="34" charset="0"/>
              <a:cs typeface="Segoe UI" panose="020B0502040204020203" pitchFamily="34" charset="0"/>
            </a:endParaRPr>
          </a:p>
          <a:p>
            <a:pPr marL="210026" indent="-210026">
              <a:buFont typeface="Wingdings" panose="05000000000000000000" pitchFamily="2" charset="2"/>
              <a:buChar char="l"/>
            </a:pPr>
            <a:r>
              <a:rPr lang="zh-CN" altLang="en-US" sz="1200" dirty="0">
                <a:solidFill>
                  <a:srgbClr val="1B2229"/>
                </a:solidFill>
                <a:latin typeface="Segoe UI" panose="020B0502040204020203" pitchFamily="34" charset="0"/>
                <a:cs typeface="Segoe UI" panose="020B0502040204020203" pitchFamily="34" charset="0"/>
              </a:rPr>
              <a:t>第二个重要特征是它是</a:t>
            </a:r>
            <a:r>
              <a:rPr lang="zh-CN" altLang="en-US" sz="1200" b="1" dirty="0">
                <a:solidFill>
                  <a:srgbClr val="1B2229"/>
                </a:solidFill>
                <a:latin typeface="Segoe UI" panose="020B0502040204020203" pitchFamily="34" charset="0"/>
                <a:cs typeface="Segoe UI" panose="020B0502040204020203" pitchFamily="34" charset="0"/>
              </a:rPr>
              <a:t>时间变化</a:t>
            </a:r>
            <a:r>
              <a:rPr lang="zh-CN" altLang="en-US" sz="1200" dirty="0">
                <a:solidFill>
                  <a:srgbClr val="1B2229"/>
                </a:solidFill>
                <a:latin typeface="Segoe UI" panose="020B0502040204020203" pitchFamily="34" charset="0"/>
                <a:cs typeface="Segoe UI" panose="020B0502040204020203" pitchFamily="34" charset="0"/>
              </a:rPr>
              <a:t>的，这意味着历史数据将以其他数据库中数据的转换形式或其他数据库中的档案数据的形式保存在数据仓库中，并且可能是不同时间范围内相同数据的版本。</a:t>
            </a:r>
            <a:endParaRPr lang="en-US" altLang="zh-CN" sz="1200" dirty="0">
              <a:solidFill>
                <a:srgbClr val="1B2229"/>
              </a:solidFill>
              <a:latin typeface="Segoe UI" panose="020B0502040204020203" pitchFamily="34" charset="0"/>
              <a:cs typeface="Segoe UI" panose="020B0502040204020203" pitchFamily="34" charset="0"/>
            </a:endParaRPr>
          </a:p>
          <a:p>
            <a:pPr marL="210026" indent="-210026">
              <a:buFont typeface="Wingdings" panose="05000000000000000000" pitchFamily="2" charset="2"/>
              <a:buChar char="l"/>
            </a:pPr>
            <a:r>
              <a:rPr lang="zh-CN" altLang="en-US" sz="1200" dirty="0">
                <a:solidFill>
                  <a:srgbClr val="1B2229"/>
                </a:solidFill>
                <a:latin typeface="Segoe UI" panose="020B0502040204020203" pitchFamily="34" charset="0"/>
                <a:cs typeface="Segoe UI" panose="020B0502040204020203" pitchFamily="34" charset="0"/>
              </a:rPr>
              <a:t> 数据仓库是非易失性的，因为一旦将数据存储在数据仓库中，就永远不能对其进行更改。 此外，数据仓库中表之间的关联通常以“星”或“雪花”模式的形式出现。</a:t>
            </a:r>
          </a:p>
        </p:txBody>
      </p:sp>
      <p:sp>
        <p:nvSpPr>
          <p:cNvPr id="15" name="矩形 14">
            <a:extLst>
              <a:ext uri="{FF2B5EF4-FFF2-40B4-BE49-F238E27FC236}">
                <a16:creationId xmlns:a16="http://schemas.microsoft.com/office/drawing/2014/main" id="{429DE218-78D8-4DB8-9344-BE02CCDCDAAA}"/>
              </a:ext>
            </a:extLst>
          </p:cNvPr>
          <p:cNvSpPr/>
          <p:nvPr/>
        </p:nvSpPr>
        <p:spPr>
          <a:xfrm>
            <a:off x="971996" y="2677926"/>
            <a:ext cx="2044406" cy="997196"/>
          </a:xfrm>
          <a:prstGeom prst="rect">
            <a:avLst/>
          </a:prstGeom>
        </p:spPr>
        <p:txBody>
          <a:bodyPr wrap="none">
            <a:spAutoFit/>
          </a:bodyPr>
          <a:lstStyle/>
          <a:p>
            <a:pPr algn="r"/>
            <a:r>
              <a:rPr lang="en-US" altLang="zh-CN" sz="2940" dirty="0">
                <a:solidFill>
                  <a:srgbClr val="1B2229"/>
                </a:solidFill>
                <a:latin typeface="Segoe UI" panose="020B0502040204020203" pitchFamily="34" charset="0"/>
                <a:ea typeface="Segoe UI Symbol" panose="020B0502040204020203" pitchFamily="34" charset="0"/>
                <a:cs typeface="Segoe UI" panose="020B0502040204020203" pitchFamily="34" charset="0"/>
              </a:rPr>
              <a:t>Data </a:t>
            </a:r>
          </a:p>
          <a:p>
            <a:pPr algn="r"/>
            <a:r>
              <a:rPr lang="en-US" altLang="zh-CN" sz="2940" dirty="0">
                <a:solidFill>
                  <a:srgbClr val="1B2229"/>
                </a:solidFill>
                <a:latin typeface="Segoe UI" panose="020B0502040204020203" pitchFamily="34" charset="0"/>
                <a:ea typeface="Segoe UI Symbol" panose="020B0502040204020203" pitchFamily="34" charset="0"/>
                <a:cs typeface="Segoe UI" panose="020B0502040204020203" pitchFamily="34" charset="0"/>
              </a:rPr>
              <a:t>Warehouse</a:t>
            </a:r>
          </a:p>
        </p:txBody>
      </p:sp>
      <p:cxnSp>
        <p:nvCxnSpPr>
          <p:cNvPr id="16" name="直接连接符 15">
            <a:extLst>
              <a:ext uri="{FF2B5EF4-FFF2-40B4-BE49-F238E27FC236}">
                <a16:creationId xmlns:a16="http://schemas.microsoft.com/office/drawing/2014/main" id="{CFC684B3-1ADE-4890-8C8F-B0FE3CE016F2}"/>
              </a:ext>
            </a:extLst>
          </p:cNvPr>
          <p:cNvCxnSpPr>
            <a:cxnSpLocks/>
          </p:cNvCxnSpPr>
          <p:nvPr/>
        </p:nvCxnSpPr>
        <p:spPr>
          <a:xfrm flipH="1">
            <a:off x="2012410" y="3650592"/>
            <a:ext cx="87223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7EAA4586-B41D-48CC-987A-C700A15C328E}"/>
              </a:ext>
            </a:extLst>
          </p:cNvPr>
          <p:cNvSpPr/>
          <p:nvPr/>
        </p:nvSpPr>
        <p:spPr>
          <a:xfrm>
            <a:off x="530579" y="3819777"/>
            <a:ext cx="2485824" cy="250710"/>
          </a:xfrm>
          <a:prstGeom prst="rect">
            <a:avLst/>
          </a:prstGeom>
        </p:spPr>
        <p:txBody>
          <a:bodyPr wrap="square">
            <a:spAutoFit/>
          </a:bodyPr>
          <a:lstStyle/>
          <a:p>
            <a:pPr algn="r"/>
            <a:r>
              <a:rPr lang="zh-CN" altLang="en-US" sz="1029" dirty="0">
                <a:solidFill>
                  <a:srgbClr val="1B2229"/>
                </a:solidFill>
                <a:latin typeface="Segoe UI" panose="020B0502040204020203" pitchFamily="34" charset="0"/>
                <a:ea typeface="微软雅黑" panose="020B0503020204020204" pitchFamily="34" charset="-122"/>
                <a:cs typeface="Segoe UI" panose="020B0502040204020203" pitchFamily="34" charset="0"/>
                <a:sym typeface="Segoe UI" panose="020B0502040204020203" pitchFamily="34" charset="0"/>
              </a:rPr>
              <a:t>数据仓库</a:t>
            </a:r>
            <a:endParaRPr lang="zh-CN" altLang="en-US" sz="1029" dirty="0">
              <a:solidFill>
                <a:srgbClr val="1B2229"/>
              </a:solidFill>
              <a:latin typeface="Segoe UI" panose="020B0502040204020203" pitchFamily="34" charset="0"/>
              <a:cs typeface="Segoe UI" panose="020B0502040204020203" pitchFamily="34" charset="0"/>
            </a:endParaRPr>
          </a:p>
        </p:txBody>
      </p:sp>
      <p:sp>
        <p:nvSpPr>
          <p:cNvPr id="2" name="日期占位符 1">
            <a:extLst>
              <a:ext uri="{FF2B5EF4-FFF2-40B4-BE49-F238E27FC236}">
                <a16:creationId xmlns:a16="http://schemas.microsoft.com/office/drawing/2014/main" id="{8E7C2CED-D024-47F3-BA74-8DC070D37899}"/>
              </a:ext>
            </a:extLst>
          </p:cNvPr>
          <p:cNvSpPr>
            <a:spLocks noGrp="1"/>
          </p:cNvSpPr>
          <p:nvPr>
            <p:ph type="dt" sz="half" idx="10"/>
          </p:nvPr>
        </p:nvSpPr>
        <p:spPr/>
        <p:txBody>
          <a:bodyPr/>
          <a:lstStyle/>
          <a:p>
            <a:fld id="{6873B4ED-4C76-4915-845D-7CABA20DE577}" type="datetime1">
              <a:rPr lang="en-US" altLang="zh-CN" smtClean="0"/>
              <a:t>3/23/2020</a:t>
            </a:fld>
            <a:endParaRPr lang="en-US" dirty="0"/>
          </a:p>
        </p:txBody>
      </p:sp>
      <p:sp>
        <p:nvSpPr>
          <p:cNvPr id="3" name="灯片编号占位符 2">
            <a:extLst>
              <a:ext uri="{FF2B5EF4-FFF2-40B4-BE49-F238E27FC236}">
                <a16:creationId xmlns:a16="http://schemas.microsoft.com/office/drawing/2014/main" id="{E528D037-6576-4B38-89E9-DCEDE9391770}"/>
              </a:ext>
            </a:extLst>
          </p:cNvPr>
          <p:cNvSpPr>
            <a:spLocks noGrp="1"/>
          </p:cNvSpPr>
          <p:nvPr>
            <p:ph type="sldNum" sz="quarter" idx="12"/>
          </p:nvPr>
        </p:nvSpPr>
        <p:spPr/>
        <p:txBody>
          <a:bodyPr/>
          <a:lstStyle/>
          <a:p>
            <a:fld id="{48F63A3B-78C7-47BE-AE5E-E10140E04643}" type="slidenum">
              <a:rPr lang="en-US" smtClean="0"/>
              <a:t>16</a:t>
            </a:fld>
            <a:endParaRPr lang="en-US" dirty="0"/>
          </a:p>
        </p:txBody>
      </p:sp>
    </p:spTree>
    <p:extLst>
      <p:ext uri="{BB962C8B-B14F-4D97-AF65-F5344CB8AC3E}">
        <p14:creationId xmlns:p14="http://schemas.microsoft.com/office/powerpoint/2010/main" val="3765158034"/>
      </p:ext>
    </p:extLst>
  </p:cSld>
  <p:clrMapOvr>
    <a:masterClrMapping/>
  </p:clrMapOvr>
  <mc:AlternateContent xmlns:mc="http://schemas.openxmlformats.org/markup-compatibility/2006" xmlns:p14="http://schemas.microsoft.com/office/powerpoint/2010/main">
    <mc:Choice Requires="p14">
      <p:transition spd="slow" p14:dur="1250" advClick="0" advTm="1837">
        <p14:flip dir="r"/>
      </p:transition>
    </mc:Choice>
    <mc:Fallback xmlns="">
      <p:transition spd="slow" advClick="0" advTm="18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0">
            <a:extLst>
              <a:ext uri="{FF2B5EF4-FFF2-40B4-BE49-F238E27FC236}">
                <a16:creationId xmlns:a16="http://schemas.microsoft.com/office/drawing/2014/main" id="{F4ED466B-779A-41F7-A0EF-589EF44296C0}"/>
              </a:ext>
            </a:extLst>
          </p:cNvPr>
          <p:cNvSpPr>
            <a:spLocks noChangeAspect="1"/>
          </p:cNvSpPr>
          <p:nvPr/>
        </p:nvSpPr>
        <p:spPr>
          <a:xfrm>
            <a:off x="3006343" y="0"/>
            <a:ext cx="2986852" cy="5041189"/>
          </a:xfrm>
          <a:custGeom>
            <a:avLst/>
            <a:gdLst/>
            <a:ahLst/>
            <a:cxnLst/>
            <a:rect l="0" t="0" r="0" b="0"/>
            <a:pathLst>
              <a:path w="5410201" h="9131301">
                <a:moveTo>
                  <a:pt x="0" y="4559300"/>
                </a:moveTo>
                <a:lnTo>
                  <a:pt x="0" y="4546600"/>
                </a:lnTo>
                <a:lnTo>
                  <a:pt x="0" y="4533900"/>
                </a:lnTo>
                <a:lnTo>
                  <a:pt x="0" y="4521200"/>
                </a:lnTo>
                <a:lnTo>
                  <a:pt x="0" y="4508500"/>
                </a:lnTo>
                <a:lnTo>
                  <a:pt x="0" y="4495800"/>
                </a:lnTo>
                <a:lnTo>
                  <a:pt x="0" y="4483100"/>
                </a:lnTo>
                <a:lnTo>
                  <a:pt x="0" y="4470400"/>
                </a:lnTo>
                <a:lnTo>
                  <a:pt x="0" y="4457700"/>
                </a:lnTo>
                <a:lnTo>
                  <a:pt x="0" y="4445000"/>
                </a:lnTo>
                <a:lnTo>
                  <a:pt x="0" y="4432300"/>
                </a:lnTo>
                <a:lnTo>
                  <a:pt x="0" y="4419600"/>
                </a:lnTo>
                <a:lnTo>
                  <a:pt x="0" y="4406900"/>
                </a:lnTo>
                <a:lnTo>
                  <a:pt x="0" y="4394200"/>
                </a:lnTo>
                <a:lnTo>
                  <a:pt x="0" y="4381500"/>
                </a:lnTo>
                <a:lnTo>
                  <a:pt x="0" y="4368800"/>
                </a:lnTo>
                <a:lnTo>
                  <a:pt x="0" y="4356100"/>
                </a:lnTo>
                <a:lnTo>
                  <a:pt x="0" y="4343400"/>
                </a:lnTo>
                <a:lnTo>
                  <a:pt x="0" y="4330700"/>
                </a:lnTo>
                <a:lnTo>
                  <a:pt x="0" y="4318000"/>
                </a:lnTo>
                <a:lnTo>
                  <a:pt x="0" y="4305300"/>
                </a:lnTo>
                <a:lnTo>
                  <a:pt x="0" y="4292600"/>
                </a:lnTo>
                <a:lnTo>
                  <a:pt x="0" y="4279900"/>
                </a:lnTo>
                <a:lnTo>
                  <a:pt x="0" y="4267200"/>
                </a:lnTo>
                <a:lnTo>
                  <a:pt x="0" y="4254500"/>
                </a:lnTo>
                <a:lnTo>
                  <a:pt x="0" y="4241800"/>
                </a:lnTo>
                <a:lnTo>
                  <a:pt x="0" y="4229100"/>
                </a:lnTo>
                <a:lnTo>
                  <a:pt x="0" y="4216400"/>
                </a:lnTo>
                <a:lnTo>
                  <a:pt x="0" y="4203700"/>
                </a:lnTo>
                <a:lnTo>
                  <a:pt x="0" y="4191000"/>
                </a:lnTo>
                <a:lnTo>
                  <a:pt x="0" y="4178300"/>
                </a:lnTo>
                <a:lnTo>
                  <a:pt x="0" y="4165600"/>
                </a:lnTo>
                <a:lnTo>
                  <a:pt x="0" y="4152900"/>
                </a:lnTo>
                <a:lnTo>
                  <a:pt x="0" y="4140200"/>
                </a:lnTo>
                <a:lnTo>
                  <a:pt x="0" y="4127500"/>
                </a:lnTo>
                <a:lnTo>
                  <a:pt x="0" y="4114800"/>
                </a:lnTo>
                <a:lnTo>
                  <a:pt x="0" y="4102100"/>
                </a:lnTo>
                <a:lnTo>
                  <a:pt x="0" y="4089400"/>
                </a:lnTo>
                <a:lnTo>
                  <a:pt x="0" y="4076700"/>
                </a:lnTo>
                <a:lnTo>
                  <a:pt x="0" y="4064000"/>
                </a:lnTo>
                <a:lnTo>
                  <a:pt x="0" y="4051300"/>
                </a:lnTo>
                <a:lnTo>
                  <a:pt x="0" y="4038600"/>
                </a:lnTo>
                <a:lnTo>
                  <a:pt x="0" y="4025900"/>
                </a:lnTo>
                <a:lnTo>
                  <a:pt x="0" y="4013200"/>
                </a:lnTo>
                <a:lnTo>
                  <a:pt x="0" y="4000500"/>
                </a:lnTo>
                <a:lnTo>
                  <a:pt x="0" y="3987800"/>
                </a:lnTo>
                <a:lnTo>
                  <a:pt x="0" y="3975100"/>
                </a:lnTo>
                <a:lnTo>
                  <a:pt x="0" y="3962400"/>
                </a:lnTo>
                <a:lnTo>
                  <a:pt x="0" y="3949700"/>
                </a:lnTo>
                <a:lnTo>
                  <a:pt x="0" y="3937000"/>
                </a:lnTo>
                <a:lnTo>
                  <a:pt x="0" y="3924300"/>
                </a:lnTo>
                <a:lnTo>
                  <a:pt x="0" y="3911600"/>
                </a:lnTo>
                <a:lnTo>
                  <a:pt x="0" y="3898900"/>
                </a:lnTo>
                <a:lnTo>
                  <a:pt x="0" y="3886200"/>
                </a:lnTo>
                <a:lnTo>
                  <a:pt x="0" y="3873500"/>
                </a:lnTo>
                <a:lnTo>
                  <a:pt x="0" y="3860800"/>
                </a:lnTo>
                <a:lnTo>
                  <a:pt x="0" y="3848100"/>
                </a:lnTo>
                <a:lnTo>
                  <a:pt x="0" y="3835400"/>
                </a:lnTo>
                <a:lnTo>
                  <a:pt x="0" y="3822700"/>
                </a:lnTo>
                <a:lnTo>
                  <a:pt x="0" y="3810000"/>
                </a:lnTo>
                <a:lnTo>
                  <a:pt x="0" y="3797300"/>
                </a:lnTo>
                <a:lnTo>
                  <a:pt x="0" y="3784600"/>
                </a:lnTo>
                <a:lnTo>
                  <a:pt x="0" y="3771900"/>
                </a:lnTo>
                <a:lnTo>
                  <a:pt x="0" y="3759200"/>
                </a:lnTo>
                <a:lnTo>
                  <a:pt x="0" y="3746500"/>
                </a:lnTo>
                <a:lnTo>
                  <a:pt x="0" y="3733800"/>
                </a:lnTo>
                <a:lnTo>
                  <a:pt x="0" y="3721100"/>
                </a:lnTo>
                <a:lnTo>
                  <a:pt x="0" y="3708400"/>
                </a:lnTo>
                <a:lnTo>
                  <a:pt x="0" y="3695700"/>
                </a:lnTo>
                <a:lnTo>
                  <a:pt x="0" y="3683000"/>
                </a:lnTo>
                <a:lnTo>
                  <a:pt x="0" y="3670300"/>
                </a:lnTo>
                <a:lnTo>
                  <a:pt x="0" y="3657600"/>
                </a:lnTo>
                <a:lnTo>
                  <a:pt x="0" y="3644900"/>
                </a:lnTo>
                <a:lnTo>
                  <a:pt x="0" y="3632200"/>
                </a:lnTo>
                <a:lnTo>
                  <a:pt x="0" y="3619500"/>
                </a:lnTo>
                <a:lnTo>
                  <a:pt x="0" y="3606800"/>
                </a:lnTo>
                <a:lnTo>
                  <a:pt x="0" y="3594100"/>
                </a:lnTo>
                <a:lnTo>
                  <a:pt x="0" y="3581400"/>
                </a:lnTo>
                <a:lnTo>
                  <a:pt x="0" y="3568700"/>
                </a:lnTo>
                <a:lnTo>
                  <a:pt x="0" y="3556000"/>
                </a:lnTo>
                <a:lnTo>
                  <a:pt x="0" y="3543300"/>
                </a:lnTo>
                <a:lnTo>
                  <a:pt x="0" y="3530600"/>
                </a:lnTo>
                <a:lnTo>
                  <a:pt x="0" y="3517900"/>
                </a:lnTo>
                <a:lnTo>
                  <a:pt x="0" y="3505200"/>
                </a:lnTo>
                <a:lnTo>
                  <a:pt x="0" y="3492500"/>
                </a:lnTo>
                <a:lnTo>
                  <a:pt x="0" y="3479800"/>
                </a:lnTo>
                <a:lnTo>
                  <a:pt x="0" y="3467100"/>
                </a:lnTo>
                <a:lnTo>
                  <a:pt x="0" y="3454400"/>
                </a:lnTo>
                <a:lnTo>
                  <a:pt x="0" y="3441700"/>
                </a:lnTo>
                <a:lnTo>
                  <a:pt x="0" y="3429000"/>
                </a:lnTo>
                <a:lnTo>
                  <a:pt x="0" y="3416300"/>
                </a:lnTo>
                <a:lnTo>
                  <a:pt x="0" y="3403600"/>
                </a:lnTo>
                <a:lnTo>
                  <a:pt x="0" y="3390900"/>
                </a:lnTo>
                <a:lnTo>
                  <a:pt x="0" y="3378200"/>
                </a:lnTo>
                <a:lnTo>
                  <a:pt x="0" y="3365500"/>
                </a:lnTo>
                <a:lnTo>
                  <a:pt x="0" y="3352800"/>
                </a:lnTo>
                <a:lnTo>
                  <a:pt x="0" y="3340100"/>
                </a:lnTo>
                <a:lnTo>
                  <a:pt x="0" y="3327400"/>
                </a:lnTo>
                <a:lnTo>
                  <a:pt x="0" y="3314700"/>
                </a:lnTo>
                <a:lnTo>
                  <a:pt x="0" y="3302000"/>
                </a:lnTo>
                <a:lnTo>
                  <a:pt x="0" y="3289300"/>
                </a:lnTo>
                <a:lnTo>
                  <a:pt x="0" y="3276600"/>
                </a:lnTo>
                <a:lnTo>
                  <a:pt x="0" y="3263900"/>
                </a:lnTo>
                <a:lnTo>
                  <a:pt x="0" y="3251200"/>
                </a:lnTo>
                <a:lnTo>
                  <a:pt x="0" y="3238500"/>
                </a:lnTo>
                <a:lnTo>
                  <a:pt x="0" y="3225800"/>
                </a:lnTo>
                <a:lnTo>
                  <a:pt x="0" y="3213100"/>
                </a:lnTo>
                <a:lnTo>
                  <a:pt x="0" y="3200400"/>
                </a:lnTo>
                <a:lnTo>
                  <a:pt x="0" y="3187700"/>
                </a:lnTo>
                <a:lnTo>
                  <a:pt x="0" y="3175000"/>
                </a:lnTo>
                <a:lnTo>
                  <a:pt x="0" y="3162300"/>
                </a:lnTo>
                <a:lnTo>
                  <a:pt x="0" y="3149600"/>
                </a:lnTo>
                <a:lnTo>
                  <a:pt x="0" y="3136900"/>
                </a:lnTo>
                <a:lnTo>
                  <a:pt x="0" y="3124200"/>
                </a:lnTo>
                <a:lnTo>
                  <a:pt x="0" y="3111500"/>
                </a:lnTo>
                <a:lnTo>
                  <a:pt x="0" y="3098800"/>
                </a:lnTo>
                <a:lnTo>
                  <a:pt x="0" y="3086100"/>
                </a:lnTo>
                <a:lnTo>
                  <a:pt x="0" y="3073400"/>
                </a:lnTo>
                <a:lnTo>
                  <a:pt x="0" y="3060700"/>
                </a:lnTo>
                <a:lnTo>
                  <a:pt x="0" y="3048000"/>
                </a:lnTo>
                <a:lnTo>
                  <a:pt x="0" y="3035300"/>
                </a:lnTo>
                <a:lnTo>
                  <a:pt x="0" y="3022600"/>
                </a:lnTo>
                <a:lnTo>
                  <a:pt x="0" y="3009900"/>
                </a:lnTo>
                <a:lnTo>
                  <a:pt x="0" y="2997200"/>
                </a:lnTo>
                <a:lnTo>
                  <a:pt x="0" y="2984500"/>
                </a:lnTo>
                <a:lnTo>
                  <a:pt x="0" y="2971800"/>
                </a:lnTo>
                <a:lnTo>
                  <a:pt x="0" y="2959100"/>
                </a:lnTo>
                <a:lnTo>
                  <a:pt x="0" y="2946400"/>
                </a:lnTo>
                <a:lnTo>
                  <a:pt x="0" y="2933700"/>
                </a:lnTo>
                <a:lnTo>
                  <a:pt x="0" y="2921000"/>
                </a:lnTo>
                <a:lnTo>
                  <a:pt x="0" y="2908300"/>
                </a:lnTo>
                <a:lnTo>
                  <a:pt x="0" y="2895600"/>
                </a:lnTo>
                <a:lnTo>
                  <a:pt x="0" y="2882900"/>
                </a:lnTo>
                <a:lnTo>
                  <a:pt x="0" y="2870200"/>
                </a:lnTo>
                <a:lnTo>
                  <a:pt x="0" y="2857500"/>
                </a:lnTo>
                <a:lnTo>
                  <a:pt x="0" y="2844800"/>
                </a:lnTo>
                <a:lnTo>
                  <a:pt x="0" y="2832100"/>
                </a:lnTo>
                <a:lnTo>
                  <a:pt x="0" y="2819400"/>
                </a:lnTo>
                <a:lnTo>
                  <a:pt x="0" y="2806700"/>
                </a:lnTo>
                <a:lnTo>
                  <a:pt x="0" y="2794000"/>
                </a:lnTo>
                <a:lnTo>
                  <a:pt x="0" y="2781300"/>
                </a:lnTo>
                <a:lnTo>
                  <a:pt x="0" y="2768600"/>
                </a:lnTo>
                <a:lnTo>
                  <a:pt x="0" y="2755900"/>
                </a:lnTo>
                <a:lnTo>
                  <a:pt x="0" y="2743200"/>
                </a:lnTo>
                <a:lnTo>
                  <a:pt x="0" y="2730500"/>
                </a:lnTo>
                <a:lnTo>
                  <a:pt x="0" y="2717800"/>
                </a:lnTo>
                <a:lnTo>
                  <a:pt x="0" y="2705100"/>
                </a:lnTo>
                <a:lnTo>
                  <a:pt x="0" y="2692400"/>
                </a:lnTo>
                <a:lnTo>
                  <a:pt x="0" y="2679700"/>
                </a:lnTo>
                <a:lnTo>
                  <a:pt x="0" y="2667000"/>
                </a:lnTo>
                <a:lnTo>
                  <a:pt x="0" y="2654300"/>
                </a:lnTo>
                <a:lnTo>
                  <a:pt x="0" y="2641600"/>
                </a:lnTo>
                <a:lnTo>
                  <a:pt x="0" y="2628900"/>
                </a:lnTo>
                <a:lnTo>
                  <a:pt x="0" y="2616200"/>
                </a:lnTo>
                <a:lnTo>
                  <a:pt x="0" y="2603500"/>
                </a:lnTo>
                <a:lnTo>
                  <a:pt x="0" y="2590800"/>
                </a:lnTo>
                <a:lnTo>
                  <a:pt x="0" y="2578100"/>
                </a:lnTo>
                <a:lnTo>
                  <a:pt x="0" y="2565400"/>
                </a:lnTo>
                <a:lnTo>
                  <a:pt x="0" y="2552700"/>
                </a:lnTo>
                <a:lnTo>
                  <a:pt x="0" y="2540000"/>
                </a:lnTo>
                <a:lnTo>
                  <a:pt x="0" y="2527300"/>
                </a:lnTo>
                <a:lnTo>
                  <a:pt x="0" y="2514600"/>
                </a:lnTo>
                <a:lnTo>
                  <a:pt x="0" y="2501900"/>
                </a:lnTo>
                <a:lnTo>
                  <a:pt x="0" y="2489200"/>
                </a:lnTo>
                <a:lnTo>
                  <a:pt x="0" y="2476500"/>
                </a:lnTo>
                <a:lnTo>
                  <a:pt x="0" y="2463800"/>
                </a:lnTo>
                <a:lnTo>
                  <a:pt x="0" y="2451100"/>
                </a:lnTo>
                <a:lnTo>
                  <a:pt x="0" y="2438400"/>
                </a:lnTo>
                <a:lnTo>
                  <a:pt x="0" y="2425700"/>
                </a:lnTo>
                <a:lnTo>
                  <a:pt x="0" y="2413000"/>
                </a:lnTo>
                <a:lnTo>
                  <a:pt x="0" y="2400300"/>
                </a:lnTo>
                <a:lnTo>
                  <a:pt x="0" y="2387600"/>
                </a:lnTo>
                <a:lnTo>
                  <a:pt x="0" y="2374900"/>
                </a:lnTo>
                <a:lnTo>
                  <a:pt x="0" y="2362200"/>
                </a:lnTo>
                <a:lnTo>
                  <a:pt x="0" y="2349500"/>
                </a:lnTo>
                <a:lnTo>
                  <a:pt x="0" y="2336800"/>
                </a:lnTo>
                <a:lnTo>
                  <a:pt x="0" y="2324100"/>
                </a:lnTo>
                <a:lnTo>
                  <a:pt x="0" y="2311400"/>
                </a:lnTo>
                <a:lnTo>
                  <a:pt x="0" y="2298700"/>
                </a:lnTo>
                <a:lnTo>
                  <a:pt x="0" y="2286000"/>
                </a:lnTo>
                <a:lnTo>
                  <a:pt x="0" y="2273300"/>
                </a:lnTo>
                <a:lnTo>
                  <a:pt x="0" y="2260600"/>
                </a:lnTo>
                <a:lnTo>
                  <a:pt x="0" y="2247900"/>
                </a:lnTo>
                <a:lnTo>
                  <a:pt x="0" y="2235200"/>
                </a:lnTo>
                <a:lnTo>
                  <a:pt x="0" y="2222500"/>
                </a:lnTo>
                <a:lnTo>
                  <a:pt x="0" y="2209800"/>
                </a:lnTo>
                <a:lnTo>
                  <a:pt x="0" y="2197100"/>
                </a:lnTo>
                <a:lnTo>
                  <a:pt x="0" y="2184400"/>
                </a:lnTo>
                <a:lnTo>
                  <a:pt x="0" y="2171700"/>
                </a:lnTo>
                <a:lnTo>
                  <a:pt x="0" y="2159000"/>
                </a:lnTo>
                <a:lnTo>
                  <a:pt x="0" y="2146300"/>
                </a:lnTo>
                <a:lnTo>
                  <a:pt x="0" y="2133600"/>
                </a:lnTo>
                <a:lnTo>
                  <a:pt x="0" y="2120900"/>
                </a:lnTo>
                <a:lnTo>
                  <a:pt x="0" y="2108200"/>
                </a:lnTo>
                <a:lnTo>
                  <a:pt x="0" y="2095500"/>
                </a:lnTo>
                <a:lnTo>
                  <a:pt x="0" y="2082800"/>
                </a:lnTo>
                <a:lnTo>
                  <a:pt x="0" y="2070100"/>
                </a:lnTo>
                <a:lnTo>
                  <a:pt x="0" y="2057400"/>
                </a:lnTo>
                <a:lnTo>
                  <a:pt x="0" y="2044700"/>
                </a:lnTo>
                <a:lnTo>
                  <a:pt x="0" y="2032000"/>
                </a:lnTo>
                <a:lnTo>
                  <a:pt x="0" y="2019300"/>
                </a:lnTo>
                <a:lnTo>
                  <a:pt x="0" y="2006600"/>
                </a:lnTo>
                <a:lnTo>
                  <a:pt x="0" y="1993900"/>
                </a:lnTo>
                <a:lnTo>
                  <a:pt x="0" y="1981200"/>
                </a:lnTo>
                <a:lnTo>
                  <a:pt x="0" y="1968500"/>
                </a:lnTo>
                <a:lnTo>
                  <a:pt x="0" y="1955800"/>
                </a:lnTo>
                <a:lnTo>
                  <a:pt x="0" y="1943100"/>
                </a:lnTo>
                <a:lnTo>
                  <a:pt x="0" y="1930400"/>
                </a:lnTo>
                <a:lnTo>
                  <a:pt x="0" y="1917700"/>
                </a:lnTo>
                <a:lnTo>
                  <a:pt x="0" y="1905000"/>
                </a:lnTo>
                <a:lnTo>
                  <a:pt x="0" y="1892300"/>
                </a:lnTo>
                <a:lnTo>
                  <a:pt x="0" y="1879600"/>
                </a:lnTo>
                <a:lnTo>
                  <a:pt x="0" y="1866900"/>
                </a:lnTo>
                <a:lnTo>
                  <a:pt x="0" y="1854200"/>
                </a:lnTo>
                <a:lnTo>
                  <a:pt x="0" y="1841500"/>
                </a:lnTo>
                <a:lnTo>
                  <a:pt x="0" y="1828800"/>
                </a:lnTo>
                <a:lnTo>
                  <a:pt x="0" y="1816100"/>
                </a:lnTo>
                <a:lnTo>
                  <a:pt x="0" y="1803400"/>
                </a:lnTo>
                <a:lnTo>
                  <a:pt x="0" y="1790700"/>
                </a:lnTo>
                <a:lnTo>
                  <a:pt x="0" y="1778000"/>
                </a:lnTo>
                <a:lnTo>
                  <a:pt x="0" y="1765300"/>
                </a:lnTo>
                <a:lnTo>
                  <a:pt x="0" y="1752600"/>
                </a:lnTo>
                <a:lnTo>
                  <a:pt x="0" y="1739900"/>
                </a:lnTo>
                <a:lnTo>
                  <a:pt x="0" y="1727200"/>
                </a:lnTo>
                <a:lnTo>
                  <a:pt x="0" y="1714500"/>
                </a:lnTo>
                <a:lnTo>
                  <a:pt x="0" y="1701800"/>
                </a:lnTo>
                <a:lnTo>
                  <a:pt x="0" y="1689100"/>
                </a:lnTo>
                <a:lnTo>
                  <a:pt x="0" y="1676400"/>
                </a:lnTo>
                <a:lnTo>
                  <a:pt x="0" y="1663700"/>
                </a:lnTo>
                <a:lnTo>
                  <a:pt x="0" y="1651000"/>
                </a:lnTo>
                <a:lnTo>
                  <a:pt x="0" y="1638300"/>
                </a:lnTo>
                <a:lnTo>
                  <a:pt x="0" y="1625600"/>
                </a:lnTo>
                <a:lnTo>
                  <a:pt x="0" y="1612900"/>
                </a:lnTo>
                <a:lnTo>
                  <a:pt x="0" y="1600200"/>
                </a:lnTo>
                <a:lnTo>
                  <a:pt x="0" y="1587500"/>
                </a:lnTo>
                <a:lnTo>
                  <a:pt x="0" y="1574800"/>
                </a:lnTo>
                <a:lnTo>
                  <a:pt x="0" y="1562100"/>
                </a:lnTo>
                <a:lnTo>
                  <a:pt x="0" y="1549400"/>
                </a:lnTo>
                <a:lnTo>
                  <a:pt x="0" y="1536700"/>
                </a:lnTo>
                <a:lnTo>
                  <a:pt x="0" y="1524000"/>
                </a:lnTo>
                <a:lnTo>
                  <a:pt x="0" y="1511300"/>
                </a:lnTo>
                <a:lnTo>
                  <a:pt x="0" y="1498600"/>
                </a:lnTo>
                <a:lnTo>
                  <a:pt x="0" y="1485900"/>
                </a:lnTo>
                <a:lnTo>
                  <a:pt x="0" y="1473200"/>
                </a:lnTo>
                <a:lnTo>
                  <a:pt x="0" y="1460500"/>
                </a:lnTo>
                <a:lnTo>
                  <a:pt x="0" y="1447800"/>
                </a:lnTo>
                <a:lnTo>
                  <a:pt x="0" y="1435100"/>
                </a:lnTo>
                <a:lnTo>
                  <a:pt x="0" y="1422400"/>
                </a:lnTo>
                <a:lnTo>
                  <a:pt x="0" y="1409700"/>
                </a:lnTo>
                <a:lnTo>
                  <a:pt x="0" y="1397000"/>
                </a:lnTo>
                <a:lnTo>
                  <a:pt x="0" y="1384300"/>
                </a:lnTo>
                <a:lnTo>
                  <a:pt x="0" y="1371600"/>
                </a:lnTo>
                <a:lnTo>
                  <a:pt x="0" y="1358900"/>
                </a:lnTo>
                <a:lnTo>
                  <a:pt x="0" y="1346200"/>
                </a:lnTo>
                <a:lnTo>
                  <a:pt x="0" y="1333500"/>
                </a:lnTo>
                <a:lnTo>
                  <a:pt x="0" y="1320800"/>
                </a:lnTo>
                <a:lnTo>
                  <a:pt x="0" y="1308100"/>
                </a:lnTo>
                <a:lnTo>
                  <a:pt x="0" y="1295400"/>
                </a:lnTo>
                <a:lnTo>
                  <a:pt x="0" y="1282700"/>
                </a:lnTo>
                <a:lnTo>
                  <a:pt x="0" y="1270000"/>
                </a:lnTo>
                <a:lnTo>
                  <a:pt x="0" y="1257300"/>
                </a:lnTo>
                <a:lnTo>
                  <a:pt x="0" y="1244600"/>
                </a:lnTo>
                <a:lnTo>
                  <a:pt x="0" y="1231900"/>
                </a:lnTo>
                <a:lnTo>
                  <a:pt x="0" y="1219200"/>
                </a:lnTo>
                <a:lnTo>
                  <a:pt x="0" y="1206500"/>
                </a:lnTo>
                <a:lnTo>
                  <a:pt x="0" y="1193800"/>
                </a:lnTo>
                <a:lnTo>
                  <a:pt x="0" y="1181100"/>
                </a:lnTo>
                <a:lnTo>
                  <a:pt x="0" y="1168400"/>
                </a:lnTo>
                <a:lnTo>
                  <a:pt x="0" y="1155700"/>
                </a:lnTo>
                <a:lnTo>
                  <a:pt x="0" y="1143000"/>
                </a:lnTo>
                <a:lnTo>
                  <a:pt x="0" y="1130300"/>
                </a:lnTo>
                <a:lnTo>
                  <a:pt x="0" y="1117600"/>
                </a:lnTo>
                <a:lnTo>
                  <a:pt x="0" y="1104900"/>
                </a:lnTo>
                <a:lnTo>
                  <a:pt x="0" y="1092200"/>
                </a:lnTo>
                <a:lnTo>
                  <a:pt x="0" y="1079500"/>
                </a:lnTo>
                <a:lnTo>
                  <a:pt x="0" y="1066800"/>
                </a:lnTo>
                <a:lnTo>
                  <a:pt x="0" y="1054100"/>
                </a:lnTo>
                <a:lnTo>
                  <a:pt x="0" y="1041400"/>
                </a:lnTo>
                <a:lnTo>
                  <a:pt x="0" y="1028700"/>
                </a:lnTo>
                <a:lnTo>
                  <a:pt x="0" y="1016000"/>
                </a:lnTo>
                <a:lnTo>
                  <a:pt x="0" y="1003300"/>
                </a:lnTo>
                <a:lnTo>
                  <a:pt x="0" y="990600"/>
                </a:lnTo>
                <a:lnTo>
                  <a:pt x="0" y="977900"/>
                </a:lnTo>
                <a:lnTo>
                  <a:pt x="0" y="965200"/>
                </a:lnTo>
                <a:lnTo>
                  <a:pt x="0" y="952500"/>
                </a:lnTo>
                <a:lnTo>
                  <a:pt x="0" y="939800"/>
                </a:lnTo>
                <a:lnTo>
                  <a:pt x="0" y="927100"/>
                </a:lnTo>
                <a:lnTo>
                  <a:pt x="0" y="914400"/>
                </a:lnTo>
                <a:lnTo>
                  <a:pt x="0" y="901700"/>
                </a:lnTo>
                <a:lnTo>
                  <a:pt x="0" y="889000"/>
                </a:lnTo>
                <a:lnTo>
                  <a:pt x="0" y="876300"/>
                </a:lnTo>
                <a:lnTo>
                  <a:pt x="0" y="863600"/>
                </a:lnTo>
                <a:lnTo>
                  <a:pt x="0" y="850900"/>
                </a:lnTo>
                <a:lnTo>
                  <a:pt x="0" y="838200"/>
                </a:lnTo>
                <a:lnTo>
                  <a:pt x="0" y="825500"/>
                </a:lnTo>
                <a:lnTo>
                  <a:pt x="0" y="812800"/>
                </a:lnTo>
                <a:lnTo>
                  <a:pt x="0" y="800100"/>
                </a:lnTo>
                <a:lnTo>
                  <a:pt x="0" y="787400"/>
                </a:lnTo>
                <a:lnTo>
                  <a:pt x="0" y="774700"/>
                </a:lnTo>
                <a:lnTo>
                  <a:pt x="0" y="762000"/>
                </a:lnTo>
                <a:lnTo>
                  <a:pt x="0" y="749300"/>
                </a:lnTo>
                <a:lnTo>
                  <a:pt x="0" y="736600"/>
                </a:lnTo>
                <a:lnTo>
                  <a:pt x="0" y="723900"/>
                </a:lnTo>
                <a:lnTo>
                  <a:pt x="0" y="711200"/>
                </a:lnTo>
                <a:lnTo>
                  <a:pt x="0" y="698500"/>
                </a:lnTo>
                <a:lnTo>
                  <a:pt x="0" y="685800"/>
                </a:lnTo>
                <a:lnTo>
                  <a:pt x="0" y="673100"/>
                </a:lnTo>
                <a:lnTo>
                  <a:pt x="0" y="660400"/>
                </a:lnTo>
                <a:lnTo>
                  <a:pt x="0" y="647700"/>
                </a:lnTo>
                <a:lnTo>
                  <a:pt x="0" y="635000"/>
                </a:lnTo>
                <a:lnTo>
                  <a:pt x="0" y="622300"/>
                </a:lnTo>
                <a:lnTo>
                  <a:pt x="0" y="609600"/>
                </a:lnTo>
                <a:lnTo>
                  <a:pt x="0" y="596900"/>
                </a:lnTo>
                <a:lnTo>
                  <a:pt x="0" y="584200"/>
                </a:lnTo>
                <a:lnTo>
                  <a:pt x="0" y="571500"/>
                </a:lnTo>
                <a:lnTo>
                  <a:pt x="0" y="558800"/>
                </a:lnTo>
                <a:lnTo>
                  <a:pt x="0" y="546100"/>
                </a:lnTo>
                <a:lnTo>
                  <a:pt x="0" y="533400"/>
                </a:lnTo>
                <a:lnTo>
                  <a:pt x="0" y="520700"/>
                </a:lnTo>
                <a:lnTo>
                  <a:pt x="0" y="508000"/>
                </a:lnTo>
                <a:lnTo>
                  <a:pt x="0" y="495300"/>
                </a:lnTo>
                <a:lnTo>
                  <a:pt x="0" y="482600"/>
                </a:lnTo>
                <a:lnTo>
                  <a:pt x="0" y="469900"/>
                </a:lnTo>
                <a:lnTo>
                  <a:pt x="0" y="457200"/>
                </a:lnTo>
                <a:lnTo>
                  <a:pt x="0" y="444500"/>
                </a:lnTo>
                <a:lnTo>
                  <a:pt x="0" y="431800"/>
                </a:lnTo>
                <a:lnTo>
                  <a:pt x="0" y="419100"/>
                </a:lnTo>
                <a:lnTo>
                  <a:pt x="0" y="406400"/>
                </a:lnTo>
                <a:lnTo>
                  <a:pt x="0" y="393700"/>
                </a:lnTo>
                <a:lnTo>
                  <a:pt x="0" y="381000"/>
                </a:lnTo>
                <a:lnTo>
                  <a:pt x="0" y="368300"/>
                </a:lnTo>
                <a:lnTo>
                  <a:pt x="0" y="355600"/>
                </a:lnTo>
                <a:lnTo>
                  <a:pt x="0" y="342900"/>
                </a:lnTo>
                <a:lnTo>
                  <a:pt x="0" y="330200"/>
                </a:lnTo>
                <a:lnTo>
                  <a:pt x="0" y="317500"/>
                </a:lnTo>
                <a:lnTo>
                  <a:pt x="0" y="304800"/>
                </a:lnTo>
                <a:lnTo>
                  <a:pt x="0" y="292100"/>
                </a:lnTo>
                <a:lnTo>
                  <a:pt x="0" y="279400"/>
                </a:lnTo>
                <a:lnTo>
                  <a:pt x="0" y="266700"/>
                </a:lnTo>
                <a:lnTo>
                  <a:pt x="0" y="254000"/>
                </a:lnTo>
                <a:lnTo>
                  <a:pt x="0" y="241300"/>
                </a:lnTo>
                <a:lnTo>
                  <a:pt x="0" y="228600"/>
                </a:lnTo>
                <a:lnTo>
                  <a:pt x="0" y="215900"/>
                </a:lnTo>
                <a:lnTo>
                  <a:pt x="0" y="203200"/>
                </a:lnTo>
                <a:lnTo>
                  <a:pt x="0" y="190500"/>
                </a:lnTo>
                <a:lnTo>
                  <a:pt x="0" y="177800"/>
                </a:lnTo>
                <a:lnTo>
                  <a:pt x="0" y="165100"/>
                </a:lnTo>
                <a:lnTo>
                  <a:pt x="0" y="152400"/>
                </a:lnTo>
                <a:lnTo>
                  <a:pt x="0" y="139700"/>
                </a:lnTo>
                <a:lnTo>
                  <a:pt x="0" y="127000"/>
                </a:lnTo>
                <a:lnTo>
                  <a:pt x="0" y="114300"/>
                </a:lnTo>
                <a:lnTo>
                  <a:pt x="0" y="101600"/>
                </a:lnTo>
                <a:lnTo>
                  <a:pt x="0" y="88900"/>
                </a:lnTo>
                <a:lnTo>
                  <a:pt x="0" y="76200"/>
                </a:lnTo>
                <a:lnTo>
                  <a:pt x="0" y="63500"/>
                </a:lnTo>
                <a:lnTo>
                  <a:pt x="0" y="50800"/>
                </a:lnTo>
                <a:lnTo>
                  <a:pt x="0" y="38100"/>
                </a:lnTo>
                <a:lnTo>
                  <a:pt x="0" y="25400"/>
                </a:lnTo>
                <a:lnTo>
                  <a:pt x="0" y="12700"/>
                </a:lnTo>
                <a:lnTo>
                  <a:pt x="0" y="0"/>
                </a:lnTo>
                <a:lnTo>
                  <a:pt x="5410200" y="0"/>
                </a:lnTo>
                <a:lnTo>
                  <a:pt x="5410200" y="12700"/>
                </a:lnTo>
                <a:lnTo>
                  <a:pt x="5410200" y="25400"/>
                </a:lnTo>
                <a:lnTo>
                  <a:pt x="5410200" y="38100"/>
                </a:lnTo>
                <a:lnTo>
                  <a:pt x="5410200" y="50800"/>
                </a:lnTo>
                <a:lnTo>
                  <a:pt x="5410200" y="63500"/>
                </a:lnTo>
                <a:lnTo>
                  <a:pt x="5410200" y="76200"/>
                </a:lnTo>
                <a:lnTo>
                  <a:pt x="5410200" y="88900"/>
                </a:lnTo>
                <a:lnTo>
                  <a:pt x="5410200" y="101600"/>
                </a:lnTo>
                <a:lnTo>
                  <a:pt x="5410200" y="114300"/>
                </a:lnTo>
                <a:lnTo>
                  <a:pt x="5410200" y="127000"/>
                </a:lnTo>
                <a:lnTo>
                  <a:pt x="5410200" y="139700"/>
                </a:lnTo>
                <a:lnTo>
                  <a:pt x="5410200" y="152400"/>
                </a:lnTo>
                <a:lnTo>
                  <a:pt x="5410200" y="165100"/>
                </a:lnTo>
                <a:lnTo>
                  <a:pt x="5410200" y="177800"/>
                </a:lnTo>
                <a:lnTo>
                  <a:pt x="5410200" y="190500"/>
                </a:lnTo>
                <a:lnTo>
                  <a:pt x="5410200" y="203200"/>
                </a:lnTo>
                <a:lnTo>
                  <a:pt x="5410200" y="215900"/>
                </a:lnTo>
                <a:lnTo>
                  <a:pt x="5410200" y="228600"/>
                </a:lnTo>
                <a:lnTo>
                  <a:pt x="5410200" y="241300"/>
                </a:lnTo>
                <a:lnTo>
                  <a:pt x="5410200" y="254000"/>
                </a:lnTo>
                <a:lnTo>
                  <a:pt x="5410200" y="266700"/>
                </a:lnTo>
                <a:lnTo>
                  <a:pt x="5410200" y="279400"/>
                </a:lnTo>
                <a:lnTo>
                  <a:pt x="5410200" y="292100"/>
                </a:lnTo>
                <a:lnTo>
                  <a:pt x="5410200" y="304800"/>
                </a:lnTo>
                <a:lnTo>
                  <a:pt x="5410200" y="317500"/>
                </a:lnTo>
                <a:lnTo>
                  <a:pt x="5410200" y="330200"/>
                </a:lnTo>
                <a:lnTo>
                  <a:pt x="5410200" y="342900"/>
                </a:lnTo>
                <a:lnTo>
                  <a:pt x="5410200" y="355600"/>
                </a:lnTo>
                <a:lnTo>
                  <a:pt x="5410200" y="368300"/>
                </a:lnTo>
                <a:lnTo>
                  <a:pt x="5410200" y="381000"/>
                </a:lnTo>
                <a:lnTo>
                  <a:pt x="5410200" y="393700"/>
                </a:lnTo>
                <a:lnTo>
                  <a:pt x="5410200" y="406400"/>
                </a:lnTo>
                <a:lnTo>
                  <a:pt x="5410200" y="419100"/>
                </a:lnTo>
                <a:lnTo>
                  <a:pt x="5410200" y="431800"/>
                </a:lnTo>
                <a:lnTo>
                  <a:pt x="5410200" y="444500"/>
                </a:lnTo>
                <a:lnTo>
                  <a:pt x="5410200" y="457200"/>
                </a:lnTo>
                <a:lnTo>
                  <a:pt x="5410200" y="469900"/>
                </a:lnTo>
                <a:lnTo>
                  <a:pt x="5410200" y="482600"/>
                </a:lnTo>
                <a:lnTo>
                  <a:pt x="5410200" y="495300"/>
                </a:lnTo>
                <a:lnTo>
                  <a:pt x="5410200" y="508000"/>
                </a:lnTo>
                <a:lnTo>
                  <a:pt x="5410200" y="520700"/>
                </a:lnTo>
                <a:lnTo>
                  <a:pt x="5410200" y="533400"/>
                </a:lnTo>
                <a:lnTo>
                  <a:pt x="5410200" y="546100"/>
                </a:lnTo>
                <a:lnTo>
                  <a:pt x="5410200" y="558800"/>
                </a:lnTo>
                <a:lnTo>
                  <a:pt x="5410200" y="571500"/>
                </a:lnTo>
                <a:lnTo>
                  <a:pt x="5410200" y="584200"/>
                </a:lnTo>
                <a:lnTo>
                  <a:pt x="5410200" y="596900"/>
                </a:lnTo>
                <a:lnTo>
                  <a:pt x="5410200" y="609600"/>
                </a:lnTo>
                <a:lnTo>
                  <a:pt x="5410200" y="622300"/>
                </a:lnTo>
                <a:lnTo>
                  <a:pt x="5410200" y="635000"/>
                </a:lnTo>
                <a:lnTo>
                  <a:pt x="5410200" y="647700"/>
                </a:lnTo>
                <a:lnTo>
                  <a:pt x="5410200" y="660400"/>
                </a:lnTo>
                <a:lnTo>
                  <a:pt x="5410200" y="673100"/>
                </a:lnTo>
                <a:lnTo>
                  <a:pt x="5410200" y="685800"/>
                </a:lnTo>
                <a:lnTo>
                  <a:pt x="5410200" y="698500"/>
                </a:lnTo>
                <a:lnTo>
                  <a:pt x="5410200" y="711200"/>
                </a:lnTo>
                <a:lnTo>
                  <a:pt x="5410200" y="723900"/>
                </a:lnTo>
                <a:lnTo>
                  <a:pt x="5410200" y="736600"/>
                </a:lnTo>
                <a:lnTo>
                  <a:pt x="5410200" y="749300"/>
                </a:lnTo>
                <a:lnTo>
                  <a:pt x="5410200" y="762000"/>
                </a:lnTo>
                <a:lnTo>
                  <a:pt x="5410200" y="774700"/>
                </a:lnTo>
                <a:lnTo>
                  <a:pt x="5410200" y="787400"/>
                </a:lnTo>
                <a:lnTo>
                  <a:pt x="5410200" y="800100"/>
                </a:lnTo>
                <a:lnTo>
                  <a:pt x="5410200" y="812800"/>
                </a:lnTo>
                <a:lnTo>
                  <a:pt x="5410200" y="825500"/>
                </a:lnTo>
                <a:lnTo>
                  <a:pt x="5410200" y="838200"/>
                </a:lnTo>
                <a:lnTo>
                  <a:pt x="5410200" y="850900"/>
                </a:lnTo>
                <a:lnTo>
                  <a:pt x="5410200" y="863600"/>
                </a:lnTo>
                <a:lnTo>
                  <a:pt x="5410200" y="876300"/>
                </a:lnTo>
                <a:lnTo>
                  <a:pt x="5410200" y="889000"/>
                </a:lnTo>
                <a:lnTo>
                  <a:pt x="5410200" y="901700"/>
                </a:lnTo>
                <a:lnTo>
                  <a:pt x="5410200" y="914400"/>
                </a:lnTo>
                <a:lnTo>
                  <a:pt x="5410200" y="927100"/>
                </a:lnTo>
                <a:lnTo>
                  <a:pt x="5410200" y="939800"/>
                </a:lnTo>
                <a:lnTo>
                  <a:pt x="5410200" y="952500"/>
                </a:lnTo>
                <a:lnTo>
                  <a:pt x="5410200" y="965200"/>
                </a:lnTo>
                <a:lnTo>
                  <a:pt x="5410200" y="977900"/>
                </a:lnTo>
                <a:lnTo>
                  <a:pt x="5410200" y="990600"/>
                </a:lnTo>
                <a:lnTo>
                  <a:pt x="5410200" y="1003300"/>
                </a:lnTo>
                <a:lnTo>
                  <a:pt x="5410200" y="1016000"/>
                </a:lnTo>
                <a:lnTo>
                  <a:pt x="5410200" y="1028700"/>
                </a:lnTo>
                <a:lnTo>
                  <a:pt x="5410200" y="1041400"/>
                </a:lnTo>
                <a:lnTo>
                  <a:pt x="5410200" y="1054100"/>
                </a:lnTo>
                <a:lnTo>
                  <a:pt x="5410200" y="1066800"/>
                </a:lnTo>
                <a:lnTo>
                  <a:pt x="5410200" y="1079500"/>
                </a:lnTo>
                <a:lnTo>
                  <a:pt x="5410200" y="1092200"/>
                </a:lnTo>
                <a:lnTo>
                  <a:pt x="5410200" y="1104900"/>
                </a:lnTo>
                <a:lnTo>
                  <a:pt x="5410200" y="1117600"/>
                </a:lnTo>
                <a:lnTo>
                  <a:pt x="5410200" y="1130300"/>
                </a:lnTo>
                <a:lnTo>
                  <a:pt x="5410200" y="1143000"/>
                </a:lnTo>
                <a:lnTo>
                  <a:pt x="5410200" y="1155700"/>
                </a:lnTo>
                <a:lnTo>
                  <a:pt x="5410200" y="1168400"/>
                </a:lnTo>
                <a:lnTo>
                  <a:pt x="5410200" y="1181100"/>
                </a:lnTo>
                <a:lnTo>
                  <a:pt x="5410200" y="1193800"/>
                </a:lnTo>
                <a:lnTo>
                  <a:pt x="5410200" y="1206500"/>
                </a:lnTo>
                <a:lnTo>
                  <a:pt x="5410200" y="1219200"/>
                </a:lnTo>
                <a:lnTo>
                  <a:pt x="5410200" y="1231900"/>
                </a:lnTo>
                <a:lnTo>
                  <a:pt x="5410200" y="1244600"/>
                </a:lnTo>
                <a:lnTo>
                  <a:pt x="5410200" y="1257300"/>
                </a:lnTo>
                <a:lnTo>
                  <a:pt x="5410200" y="1270000"/>
                </a:lnTo>
                <a:lnTo>
                  <a:pt x="5410200" y="1282700"/>
                </a:lnTo>
                <a:lnTo>
                  <a:pt x="5410200" y="1295400"/>
                </a:lnTo>
                <a:lnTo>
                  <a:pt x="5410200" y="1308100"/>
                </a:lnTo>
                <a:lnTo>
                  <a:pt x="5410200" y="1320800"/>
                </a:lnTo>
                <a:lnTo>
                  <a:pt x="5410200" y="1333500"/>
                </a:lnTo>
                <a:lnTo>
                  <a:pt x="5410200" y="1346200"/>
                </a:lnTo>
                <a:lnTo>
                  <a:pt x="5410200" y="1358900"/>
                </a:lnTo>
                <a:lnTo>
                  <a:pt x="5410200" y="1371600"/>
                </a:lnTo>
                <a:lnTo>
                  <a:pt x="5410200" y="1384300"/>
                </a:lnTo>
                <a:lnTo>
                  <a:pt x="5410200" y="1397000"/>
                </a:lnTo>
                <a:lnTo>
                  <a:pt x="5410200" y="1409700"/>
                </a:lnTo>
                <a:lnTo>
                  <a:pt x="5410200" y="1422400"/>
                </a:lnTo>
                <a:lnTo>
                  <a:pt x="5410200" y="1435100"/>
                </a:lnTo>
                <a:lnTo>
                  <a:pt x="5410200" y="1447800"/>
                </a:lnTo>
                <a:lnTo>
                  <a:pt x="5410200" y="1460500"/>
                </a:lnTo>
                <a:lnTo>
                  <a:pt x="5410200" y="1473200"/>
                </a:lnTo>
                <a:lnTo>
                  <a:pt x="5410200" y="1485900"/>
                </a:lnTo>
                <a:lnTo>
                  <a:pt x="5410200" y="1498600"/>
                </a:lnTo>
                <a:lnTo>
                  <a:pt x="5410200" y="1511300"/>
                </a:lnTo>
                <a:lnTo>
                  <a:pt x="5410200" y="1524000"/>
                </a:lnTo>
                <a:lnTo>
                  <a:pt x="5410200" y="1536700"/>
                </a:lnTo>
                <a:lnTo>
                  <a:pt x="5410200" y="1549400"/>
                </a:lnTo>
                <a:lnTo>
                  <a:pt x="5410200" y="1562100"/>
                </a:lnTo>
                <a:lnTo>
                  <a:pt x="5410200" y="1574800"/>
                </a:lnTo>
                <a:lnTo>
                  <a:pt x="5410200" y="1587500"/>
                </a:lnTo>
                <a:lnTo>
                  <a:pt x="5410200" y="1600200"/>
                </a:lnTo>
                <a:lnTo>
                  <a:pt x="5410200" y="1612900"/>
                </a:lnTo>
                <a:lnTo>
                  <a:pt x="5410200" y="1625600"/>
                </a:lnTo>
                <a:lnTo>
                  <a:pt x="5410200" y="1638300"/>
                </a:lnTo>
                <a:lnTo>
                  <a:pt x="5410200" y="1651000"/>
                </a:lnTo>
                <a:lnTo>
                  <a:pt x="5410200" y="1663700"/>
                </a:lnTo>
                <a:lnTo>
                  <a:pt x="5410200" y="1676400"/>
                </a:lnTo>
                <a:lnTo>
                  <a:pt x="5410200" y="1689100"/>
                </a:lnTo>
                <a:lnTo>
                  <a:pt x="5410200" y="1701800"/>
                </a:lnTo>
                <a:lnTo>
                  <a:pt x="5410200" y="1714500"/>
                </a:lnTo>
                <a:lnTo>
                  <a:pt x="5410200" y="1727200"/>
                </a:lnTo>
                <a:lnTo>
                  <a:pt x="5410200" y="1739900"/>
                </a:lnTo>
                <a:lnTo>
                  <a:pt x="5410200" y="1752600"/>
                </a:lnTo>
                <a:lnTo>
                  <a:pt x="5410200" y="1765300"/>
                </a:lnTo>
                <a:lnTo>
                  <a:pt x="5410200" y="1778000"/>
                </a:lnTo>
                <a:lnTo>
                  <a:pt x="5410200" y="1790700"/>
                </a:lnTo>
                <a:lnTo>
                  <a:pt x="5410200" y="1803400"/>
                </a:lnTo>
                <a:lnTo>
                  <a:pt x="5410200" y="1816100"/>
                </a:lnTo>
                <a:lnTo>
                  <a:pt x="5410200" y="1828800"/>
                </a:lnTo>
                <a:lnTo>
                  <a:pt x="5410200" y="1841500"/>
                </a:lnTo>
                <a:lnTo>
                  <a:pt x="5410200" y="1854200"/>
                </a:lnTo>
                <a:lnTo>
                  <a:pt x="5410200" y="1866900"/>
                </a:lnTo>
                <a:lnTo>
                  <a:pt x="5410200" y="1879600"/>
                </a:lnTo>
                <a:lnTo>
                  <a:pt x="5410200" y="1892300"/>
                </a:lnTo>
                <a:lnTo>
                  <a:pt x="5410200" y="1905000"/>
                </a:lnTo>
                <a:lnTo>
                  <a:pt x="5410200" y="1917700"/>
                </a:lnTo>
                <a:lnTo>
                  <a:pt x="5410200" y="1930400"/>
                </a:lnTo>
                <a:lnTo>
                  <a:pt x="5410200" y="1943100"/>
                </a:lnTo>
                <a:lnTo>
                  <a:pt x="5410200" y="1955800"/>
                </a:lnTo>
                <a:lnTo>
                  <a:pt x="5410200" y="1968500"/>
                </a:lnTo>
                <a:lnTo>
                  <a:pt x="5410200" y="1981200"/>
                </a:lnTo>
                <a:lnTo>
                  <a:pt x="5410200" y="1993900"/>
                </a:lnTo>
                <a:lnTo>
                  <a:pt x="5410200" y="2006600"/>
                </a:lnTo>
                <a:lnTo>
                  <a:pt x="5410200" y="2019300"/>
                </a:lnTo>
                <a:lnTo>
                  <a:pt x="5410200" y="2032000"/>
                </a:lnTo>
                <a:lnTo>
                  <a:pt x="5410200" y="2044700"/>
                </a:lnTo>
                <a:lnTo>
                  <a:pt x="5410200" y="2057400"/>
                </a:lnTo>
                <a:lnTo>
                  <a:pt x="5410200" y="2070100"/>
                </a:lnTo>
                <a:lnTo>
                  <a:pt x="5410200" y="2082800"/>
                </a:lnTo>
                <a:lnTo>
                  <a:pt x="5410200" y="2095500"/>
                </a:lnTo>
                <a:lnTo>
                  <a:pt x="5410200" y="2108200"/>
                </a:lnTo>
                <a:lnTo>
                  <a:pt x="5410200" y="2120900"/>
                </a:lnTo>
                <a:lnTo>
                  <a:pt x="5410200" y="2133600"/>
                </a:lnTo>
                <a:lnTo>
                  <a:pt x="5410200" y="2146300"/>
                </a:lnTo>
                <a:lnTo>
                  <a:pt x="5410200" y="2159000"/>
                </a:lnTo>
                <a:lnTo>
                  <a:pt x="5410200" y="2171700"/>
                </a:lnTo>
                <a:lnTo>
                  <a:pt x="5410200" y="2184400"/>
                </a:lnTo>
                <a:lnTo>
                  <a:pt x="5410200" y="2197100"/>
                </a:lnTo>
                <a:lnTo>
                  <a:pt x="5410200" y="2209800"/>
                </a:lnTo>
                <a:lnTo>
                  <a:pt x="5410200" y="2222500"/>
                </a:lnTo>
                <a:lnTo>
                  <a:pt x="5410200" y="2235200"/>
                </a:lnTo>
                <a:lnTo>
                  <a:pt x="5410200" y="2247900"/>
                </a:lnTo>
                <a:lnTo>
                  <a:pt x="5410200" y="2260600"/>
                </a:lnTo>
                <a:lnTo>
                  <a:pt x="5410200" y="2273300"/>
                </a:lnTo>
                <a:lnTo>
                  <a:pt x="5410200" y="2286000"/>
                </a:lnTo>
                <a:lnTo>
                  <a:pt x="5410200" y="2298700"/>
                </a:lnTo>
                <a:lnTo>
                  <a:pt x="5410200" y="2311400"/>
                </a:lnTo>
                <a:lnTo>
                  <a:pt x="5410200" y="2324100"/>
                </a:lnTo>
                <a:lnTo>
                  <a:pt x="5410200" y="2336800"/>
                </a:lnTo>
                <a:lnTo>
                  <a:pt x="5410200" y="2349500"/>
                </a:lnTo>
                <a:lnTo>
                  <a:pt x="5410200" y="2362200"/>
                </a:lnTo>
                <a:lnTo>
                  <a:pt x="5410200" y="2374900"/>
                </a:lnTo>
                <a:lnTo>
                  <a:pt x="5410200" y="2387600"/>
                </a:lnTo>
                <a:lnTo>
                  <a:pt x="5410200" y="2400300"/>
                </a:lnTo>
                <a:lnTo>
                  <a:pt x="5410200" y="2413000"/>
                </a:lnTo>
                <a:lnTo>
                  <a:pt x="5410200" y="2425700"/>
                </a:lnTo>
                <a:lnTo>
                  <a:pt x="5410200" y="2438400"/>
                </a:lnTo>
                <a:lnTo>
                  <a:pt x="5410200" y="2451100"/>
                </a:lnTo>
                <a:lnTo>
                  <a:pt x="5410200" y="2463800"/>
                </a:lnTo>
                <a:lnTo>
                  <a:pt x="5410200" y="2476500"/>
                </a:lnTo>
                <a:lnTo>
                  <a:pt x="5410200" y="2489200"/>
                </a:lnTo>
                <a:lnTo>
                  <a:pt x="5410200" y="2501900"/>
                </a:lnTo>
                <a:lnTo>
                  <a:pt x="5410200" y="2514600"/>
                </a:lnTo>
                <a:lnTo>
                  <a:pt x="5410200" y="2527300"/>
                </a:lnTo>
                <a:lnTo>
                  <a:pt x="5410200" y="2540000"/>
                </a:lnTo>
                <a:lnTo>
                  <a:pt x="5410200" y="2552700"/>
                </a:lnTo>
                <a:lnTo>
                  <a:pt x="5410200" y="2565400"/>
                </a:lnTo>
                <a:lnTo>
                  <a:pt x="5410200" y="2578100"/>
                </a:lnTo>
                <a:lnTo>
                  <a:pt x="5410200" y="2590800"/>
                </a:lnTo>
                <a:lnTo>
                  <a:pt x="5410200" y="2603500"/>
                </a:lnTo>
                <a:lnTo>
                  <a:pt x="5410200" y="2616200"/>
                </a:lnTo>
                <a:lnTo>
                  <a:pt x="5410200" y="2628900"/>
                </a:lnTo>
                <a:lnTo>
                  <a:pt x="5410200" y="2641600"/>
                </a:lnTo>
                <a:lnTo>
                  <a:pt x="5410200" y="2654300"/>
                </a:lnTo>
                <a:lnTo>
                  <a:pt x="5410200" y="2667000"/>
                </a:lnTo>
                <a:lnTo>
                  <a:pt x="5410200" y="2679700"/>
                </a:lnTo>
                <a:lnTo>
                  <a:pt x="5410200" y="2692400"/>
                </a:lnTo>
                <a:lnTo>
                  <a:pt x="5410200" y="2705100"/>
                </a:lnTo>
                <a:lnTo>
                  <a:pt x="5410200" y="2717800"/>
                </a:lnTo>
                <a:lnTo>
                  <a:pt x="5410200" y="2730500"/>
                </a:lnTo>
                <a:lnTo>
                  <a:pt x="5410200" y="2743200"/>
                </a:lnTo>
                <a:lnTo>
                  <a:pt x="5410200" y="2755900"/>
                </a:lnTo>
                <a:lnTo>
                  <a:pt x="5410200" y="2768600"/>
                </a:lnTo>
                <a:lnTo>
                  <a:pt x="5410200" y="2781300"/>
                </a:lnTo>
                <a:lnTo>
                  <a:pt x="5410200" y="2794000"/>
                </a:lnTo>
                <a:lnTo>
                  <a:pt x="5410200" y="2806700"/>
                </a:lnTo>
                <a:lnTo>
                  <a:pt x="5410200" y="2819400"/>
                </a:lnTo>
                <a:lnTo>
                  <a:pt x="5410200" y="2832100"/>
                </a:lnTo>
                <a:lnTo>
                  <a:pt x="5410200" y="2844800"/>
                </a:lnTo>
                <a:lnTo>
                  <a:pt x="5410200" y="2857500"/>
                </a:lnTo>
                <a:lnTo>
                  <a:pt x="5410200" y="2870200"/>
                </a:lnTo>
                <a:lnTo>
                  <a:pt x="5410200" y="2882900"/>
                </a:lnTo>
                <a:lnTo>
                  <a:pt x="5410200" y="2895600"/>
                </a:lnTo>
                <a:lnTo>
                  <a:pt x="5410200" y="2908300"/>
                </a:lnTo>
                <a:lnTo>
                  <a:pt x="5410200" y="2921000"/>
                </a:lnTo>
                <a:lnTo>
                  <a:pt x="5410200" y="2933700"/>
                </a:lnTo>
                <a:lnTo>
                  <a:pt x="5410200" y="2946400"/>
                </a:lnTo>
                <a:lnTo>
                  <a:pt x="5410200" y="2959100"/>
                </a:lnTo>
                <a:lnTo>
                  <a:pt x="5410200" y="2971800"/>
                </a:lnTo>
                <a:lnTo>
                  <a:pt x="5410200" y="2984500"/>
                </a:lnTo>
                <a:lnTo>
                  <a:pt x="5410200" y="2997200"/>
                </a:lnTo>
                <a:lnTo>
                  <a:pt x="5410200" y="3009900"/>
                </a:lnTo>
                <a:lnTo>
                  <a:pt x="5410200" y="3022600"/>
                </a:lnTo>
                <a:lnTo>
                  <a:pt x="5410200" y="3035300"/>
                </a:lnTo>
                <a:lnTo>
                  <a:pt x="5410200" y="3048000"/>
                </a:lnTo>
                <a:lnTo>
                  <a:pt x="5410200" y="3060700"/>
                </a:lnTo>
                <a:lnTo>
                  <a:pt x="5410200" y="3073400"/>
                </a:lnTo>
                <a:lnTo>
                  <a:pt x="5410200" y="3086100"/>
                </a:lnTo>
                <a:lnTo>
                  <a:pt x="5410200" y="3098800"/>
                </a:lnTo>
                <a:lnTo>
                  <a:pt x="5410200" y="3111500"/>
                </a:lnTo>
                <a:lnTo>
                  <a:pt x="5410200" y="3124200"/>
                </a:lnTo>
                <a:lnTo>
                  <a:pt x="5410200" y="3136900"/>
                </a:lnTo>
                <a:lnTo>
                  <a:pt x="5410200" y="3149600"/>
                </a:lnTo>
                <a:lnTo>
                  <a:pt x="5410200" y="3162300"/>
                </a:lnTo>
                <a:lnTo>
                  <a:pt x="5410200" y="3175000"/>
                </a:lnTo>
                <a:lnTo>
                  <a:pt x="5410200" y="3187700"/>
                </a:lnTo>
                <a:lnTo>
                  <a:pt x="5410200" y="3200400"/>
                </a:lnTo>
                <a:lnTo>
                  <a:pt x="5410200" y="3213100"/>
                </a:lnTo>
                <a:lnTo>
                  <a:pt x="5410200" y="3225800"/>
                </a:lnTo>
                <a:lnTo>
                  <a:pt x="5410200" y="3238500"/>
                </a:lnTo>
                <a:lnTo>
                  <a:pt x="5410200" y="3251200"/>
                </a:lnTo>
                <a:lnTo>
                  <a:pt x="5410200" y="3263900"/>
                </a:lnTo>
                <a:lnTo>
                  <a:pt x="5410200" y="3276600"/>
                </a:lnTo>
                <a:lnTo>
                  <a:pt x="5410200" y="3289300"/>
                </a:lnTo>
                <a:lnTo>
                  <a:pt x="5410200" y="3302000"/>
                </a:lnTo>
                <a:lnTo>
                  <a:pt x="5410200" y="3314700"/>
                </a:lnTo>
                <a:lnTo>
                  <a:pt x="5410200" y="3327400"/>
                </a:lnTo>
                <a:lnTo>
                  <a:pt x="5410200" y="3340100"/>
                </a:lnTo>
                <a:lnTo>
                  <a:pt x="5410200" y="3352800"/>
                </a:lnTo>
                <a:lnTo>
                  <a:pt x="5410200" y="3365500"/>
                </a:lnTo>
                <a:lnTo>
                  <a:pt x="5410200" y="3378200"/>
                </a:lnTo>
                <a:lnTo>
                  <a:pt x="5410200" y="3390900"/>
                </a:lnTo>
                <a:lnTo>
                  <a:pt x="5410200" y="3403600"/>
                </a:lnTo>
                <a:lnTo>
                  <a:pt x="5410200" y="3416300"/>
                </a:lnTo>
                <a:lnTo>
                  <a:pt x="5410200" y="3429000"/>
                </a:lnTo>
                <a:lnTo>
                  <a:pt x="5410200" y="3441700"/>
                </a:lnTo>
                <a:lnTo>
                  <a:pt x="5410200" y="3454400"/>
                </a:lnTo>
                <a:lnTo>
                  <a:pt x="5410200" y="3467100"/>
                </a:lnTo>
                <a:lnTo>
                  <a:pt x="5410200" y="3479800"/>
                </a:lnTo>
                <a:lnTo>
                  <a:pt x="5410200" y="3492500"/>
                </a:lnTo>
                <a:lnTo>
                  <a:pt x="5410200" y="3505200"/>
                </a:lnTo>
                <a:lnTo>
                  <a:pt x="5410200" y="3517900"/>
                </a:lnTo>
                <a:lnTo>
                  <a:pt x="5410200" y="3530600"/>
                </a:lnTo>
                <a:lnTo>
                  <a:pt x="5410200" y="3543300"/>
                </a:lnTo>
                <a:lnTo>
                  <a:pt x="5410200" y="3556000"/>
                </a:lnTo>
                <a:lnTo>
                  <a:pt x="5410200" y="3568700"/>
                </a:lnTo>
                <a:lnTo>
                  <a:pt x="5410200" y="3581400"/>
                </a:lnTo>
                <a:lnTo>
                  <a:pt x="5410200" y="3594100"/>
                </a:lnTo>
                <a:lnTo>
                  <a:pt x="5410200" y="3606800"/>
                </a:lnTo>
                <a:lnTo>
                  <a:pt x="5410200" y="3619500"/>
                </a:lnTo>
                <a:lnTo>
                  <a:pt x="5410200" y="3632200"/>
                </a:lnTo>
                <a:lnTo>
                  <a:pt x="5410200" y="3644900"/>
                </a:lnTo>
                <a:lnTo>
                  <a:pt x="5410200" y="3657600"/>
                </a:lnTo>
                <a:lnTo>
                  <a:pt x="5410200" y="3670300"/>
                </a:lnTo>
                <a:lnTo>
                  <a:pt x="5410200" y="3683000"/>
                </a:lnTo>
                <a:lnTo>
                  <a:pt x="5410200" y="3695700"/>
                </a:lnTo>
                <a:lnTo>
                  <a:pt x="5410200" y="3708400"/>
                </a:lnTo>
                <a:lnTo>
                  <a:pt x="5410200" y="3721100"/>
                </a:lnTo>
                <a:lnTo>
                  <a:pt x="5410200" y="3733800"/>
                </a:lnTo>
                <a:lnTo>
                  <a:pt x="5410200" y="3746500"/>
                </a:lnTo>
                <a:lnTo>
                  <a:pt x="5410200" y="3759200"/>
                </a:lnTo>
                <a:lnTo>
                  <a:pt x="5410200" y="3771900"/>
                </a:lnTo>
                <a:lnTo>
                  <a:pt x="5410200" y="3784600"/>
                </a:lnTo>
                <a:lnTo>
                  <a:pt x="5410200" y="3797300"/>
                </a:lnTo>
                <a:lnTo>
                  <a:pt x="5410200" y="3810000"/>
                </a:lnTo>
                <a:lnTo>
                  <a:pt x="5410200" y="3822700"/>
                </a:lnTo>
                <a:lnTo>
                  <a:pt x="5410200" y="3835400"/>
                </a:lnTo>
                <a:lnTo>
                  <a:pt x="5410200" y="3848100"/>
                </a:lnTo>
                <a:lnTo>
                  <a:pt x="5410200" y="3860800"/>
                </a:lnTo>
                <a:lnTo>
                  <a:pt x="5410200" y="3873500"/>
                </a:lnTo>
                <a:lnTo>
                  <a:pt x="5410200" y="3886200"/>
                </a:lnTo>
                <a:lnTo>
                  <a:pt x="5410200" y="3898900"/>
                </a:lnTo>
                <a:lnTo>
                  <a:pt x="5410200" y="3911600"/>
                </a:lnTo>
                <a:lnTo>
                  <a:pt x="5410200" y="3924300"/>
                </a:lnTo>
                <a:lnTo>
                  <a:pt x="5410200" y="3937000"/>
                </a:lnTo>
                <a:lnTo>
                  <a:pt x="5410200" y="3949700"/>
                </a:lnTo>
                <a:lnTo>
                  <a:pt x="5410200" y="3962400"/>
                </a:lnTo>
                <a:lnTo>
                  <a:pt x="5410200" y="3975100"/>
                </a:lnTo>
                <a:lnTo>
                  <a:pt x="5410200" y="3987800"/>
                </a:lnTo>
                <a:lnTo>
                  <a:pt x="5410200" y="4000500"/>
                </a:lnTo>
                <a:lnTo>
                  <a:pt x="5410200" y="4013200"/>
                </a:lnTo>
                <a:lnTo>
                  <a:pt x="5410200" y="4025900"/>
                </a:lnTo>
                <a:lnTo>
                  <a:pt x="5410200" y="4038600"/>
                </a:lnTo>
                <a:lnTo>
                  <a:pt x="5410200" y="4051300"/>
                </a:lnTo>
                <a:lnTo>
                  <a:pt x="5410200" y="4064000"/>
                </a:lnTo>
                <a:lnTo>
                  <a:pt x="5410200" y="4076700"/>
                </a:lnTo>
                <a:lnTo>
                  <a:pt x="5410200" y="4089400"/>
                </a:lnTo>
                <a:lnTo>
                  <a:pt x="5410200" y="4102100"/>
                </a:lnTo>
                <a:lnTo>
                  <a:pt x="5410200" y="4114800"/>
                </a:lnTo>
                <a:lnTo>
                  <a:pt x="5410200" y="4127500"/>
                </a:lnTo>
                <a:lnTo>
                  <a:pt x="5410200" y="4140200"/>
                </a:lnTo>
                <a:lnTo>
                  <a:pt x="5410200" y="4152900"/>
                </a:lnTo>
                <a:lnTo>
                  <a:pt x="5410200" y="4165600"/>
                </a:lnTo>
                <a:lnTo>
                  <a:pt x="5410200" y="4178300"/>
                </a:lnTo>
                <a:lnTo>
                  <a:pt x="5410200" y="4191000"/>
                </a:lnTo>
                <a:lnTo>
                  <a:pt x="5410200" y="4203700"/>
                </a:lnTo>
                <a:lnTo>
                  <a:pt x="5410200" y="4216400"/>
                </a:lnTo>
                <a:lnTo>
                  <a:pt x="5410200" y="4229100"/>
                </a:lnTo>
                <a:lnTo>
                  <a:pt x="5410200" y="4241800"/>
                </a:lnTo>
                <a:lnTo>
                  <a:pt x="5410200" y="4254500"/>
                </a:lnTo>
                <a:lnTo>
                  <a:pt x="5410200" y="4267200"/>
                </a:lnTo>
                <a:lnTo>
                  <a:pt x="5410200" y="4279900"/>
                </a:lnTo>
                <a:lnTo>
                  <a:pt x="5410200" y="4292600"/>
                </a:lnTo>
                <a:lnTo>
                  <a:pt x="5410200" y="4305300"/>
                </a:lnTo>
                <a:lnTo>
                  <a:pt x="5410200" y="4318000"/>
                </a:lnTo>
                <a:lnTo>
                  <a:pt x="5410200" y="4330700"/>
                </a:lnTo>
                <a:lnTo>
                  <a:pt x="5410200" y="4343400"/>
                </a:lnTo>
                <a:lnTo>
                  <a:pt x="5410200" y="4356100"/>
                </a:lnTo>
                <a:lnTo>
                  <a:pt x="5410200" y="4368800"/>
                </a:lnTo>
                <a:lnTo>
                  <a:pt x="5410200" y="4381500"/>
                </a:lnTo>
                <a:lnTo>
                  <a:pt x="5410200" y="4394200"/>
                </a:lnTo>
                <a:lnTo>
                  <a:pt x="5410200" y="4406900"/>
                </a:lnTo>
                <a:lnTo>
                  <a:pt x="5410200" y="4419600"/>
                </a:lnTo>
                <a:lnTo>
                  <a:pt x="5410200" y="4432300"/>
                </a:lnTo>
                <a:lnTo>
                  <a:pt x="5410200" y="4445000"/>
                </a:lnTo>
                <a:lnTo>
                  <a:pt x="5410200" y="4457700"/>
                </a:lnTo>
                <a:lnTo>
                  <a:pt x="5410200" y="4470400"/>
                </a:lnTo>
                <a:lnTo>
                  <a:pt x="5410200" y="4483100"/>
                </a:lnTo>
                <a:lnTo>
                  <a:pt x="5410200" y="4495800"/>
                </a:lnTo>
                <a:lnTo>
                  <a:pt x="5410200" y="4508500"/>
                </a:lnTo>
                <a:lnTo>
                  <a:pt x="5410200" y="4521200"/>
                </a:lnTo>
                <a:lnTo>
                  <a:pt x="5410200" y="4533900"/>
                </a:lnTo>
                <a:lnTo>
                  <a:pt x="5410200" y="4546600"/>
                </a:lnTo>
                <a:lnTo>
                  <a:pt x="5410200" y="4559300"/>
                </a:lnTo>
                <a:lnTo>
                  <a:pt x="5410200" y="4559300"/>
                </a:lnTo>
                <a:lnTo>
                  <a:pt x="5410200" y="4572000"/>
                </a:lnTo>
                <a:lnTo>
                  <a:pt x="5410200" y="4584700"/>
                </a:lnTo>
                <a:lnTo>
                  <a:pt x="5410200" y="4597400"/>
                </a:lnTo>
                <a:lnTo>
                  <a:pt x="5410200" y="4610100"/>
                </a:lnTo>
                <a:lnTo>
                  <a:pt x="5410200" y="4622800"/>
                </a:lnTo>
                <a:lnTo>
                  <a:pt x="5410200" y="4635500"/>
                </a:lnTo>
                <a:lnTo>
                  <a:pt x="5410200" y="4648200"/>
                </a:lnTo>
                <a:lnTo>
                  <a:pt x="5410200" y="4660900"/>
                </a:lnTo>
                <a:lnTo>
                  <a:pt x="5410200" y="4673600"/>
                </a:lnTo>
                <a:lnTo>
                  <a:pt x="5410200" y="4686300"/>
                </a:lnTo>
                <a:lnTo>
                  <a:pt x="5410200" y="4699000"/>
                </a:lnTo>
                <a:lnTo>
                  <a:pt x="5410200" y="4711700"/>
                </a:lnTo>
                <a:lnTo>
                  <a:pt x="5410200" y="4724400"/>
                </a:lnTo>
                <a:lnTo>
                  <a:pt x="5410200" y="4737100"/>
                </a:lnTo>
                <a:lnTo>
                  <a:pt x="5410200" y="4749800"/>
                </a:lnTo>
                <a:lnTo>
                  <a:pt x="5410200" y="4762500"/>
                </a:lnTo>
                <a:lnTo>
                  <a:pt x="5410200" y="4775200"/>
                </a:lnTo>
                <a:lnTo>
                  <a:pt x="5410200" y="4787900"/>
                </a:lnTo>
                <a:lnTo>
                  <a:pt x="5410200" y="4800600"/>
                </a:lnTo>
                <a:lnTo>
                  <a:pt x="5410200" y="4813300"/>
                </a:lnTo>
                <a:lnTo>
                  <a:pt x="5410200" y="4826000"/>
                </a:lnTo>
                <a:lnTo>
                  <a:pt x="5410200" y="4838700"/>
                </a:lnTo>
                <a:lnTo>
                  <a:pt x="5410200" y="4851400"/>
                </a:lnTo>
                <a:lnTo>
                  <a:pt x="5410200" y="4864100"/>
                </a:lnTo>
                <a:lnTo>
                  <a:pt x="5410200" y="4876800"/>
                </a:lnTo>
                <a:lnTo>
                  <a:pt x="5410200" y="4889500"/>
                </a:lnTo>
                <a:lnTo>
                  <a:pt x="5410200" y="4902200"/>
                </a:lnTo>
                <a:lnTo>
                  <a:pt x="5410200" y="4914900"/>
                </a:lnTo>
                <a:lnTo>
                  <a:pt x="5410200" y="4927600"/>
                </a:lnTo>
                <a:lnTo>
                  <a:pt x="5410200" y="4940300"/>
                </a:lnTo>
                <a:lnTo>
                  <a:pt x="5410200" y="4953000"/>
                </a:lnTo>
                <a:lnTo>
                  <a:pt x="5410200" y="4965700"/>
                </a:lnTo>
                <a:lnTo>
                  <a:pt x="5410200" y="4978400"/>
                </a:lnTo>
                <a:lnTo>
                  <a:pt x="5410200" y="4991100"/>
                </a:lnTo>
                <a:lnTo>
                  <a:pt x="5410200" y="5003800"/>
                </a:lnTo>
                <a:lnTo>
                  <a:pt x="5410200" y="5016500"/>
                </a:lnTo>
                <a:lnTo>
                  <a:pt x="5410200" y="5029200"/>
                </a:lnTo>
                <a:lnTo>
                  <a:pt x="5410200" y="5041900"/>
                </a:lnTo>
                <a:lnTo>
                  <a:pt x="5410200" y="5054600"/>
                </a:lnTo>
                <a:lnTo>
                  <a:pt x="5410200" y="5067300"/>
                </a:lnTo>
                <a:lnTo>
                  <a:pt x="5410200" y="5080000"/>
                </a:lnTo>
                <a:lnTo>
                  <a:pt x="5410200" y="5092700"/>
                </a:lnTo>
                <a:lnTo>
                  <a:pt x="5410200" y="5105400"/>
                </a:lnTo>
                <a:lnTo>
                  <a:pt x="5410200" y="5118100"/>
                </a:lnTo>
                <a:lnTo>
                  <a:pt x="5410200" y="5130800"/>
                </a:lnTo>
                <a:lnTo>
                  <a:pt x="5410200" y="5143500"/>
                </a:lnTo>
                <a:lnTo>
                  <a:pt x="5410200" y="5156200"/>
                </a:lnTo>
                <a:lnTo>
                  <a:pt x="5410200" y="5168900"/>
                </a:lnTo>
                <a:lnTo>
                  <a:pt x="5410200" y="5181600"/>
                </a:lnTo>
                <a:lnTo>
                  <a:pt x="5410200" y="5194300"/>
                </a:lnTo>
                <a:lnTo>
                  <a:pt x="5410200" y="5207000"/>
                </a:lnTo>
                <a:lnTo>
                  <a:pt x="5410200" y="5219700"/>
                </a:lnTo>
                <a:lnTo>
                  <a:pt x="5410200" y="5232400"/>
                </a:lnTo>
                <a:lnTo>
                  <a:pt x="5410200" y="5245100"/>
                </a:lnTo>
                <a:lnTo>
                  <a:pt x="5410200" y="5257800"/>
                </a:lnTo>
                <a:lnTo>
                  <a:pt x="5410200" y="5270500"/>
                </a:lnTo>
                <a:lnTo>
                  <a:pt x="5410200" y="5283200"/>
                </a:lnTo>
                <a:lnTo>
                  <a:pt x="5410200" y="5295900"/>
                </a:lnTo>
                <a:lnTo>
                  <a:pt x="5410200" y="5308600"/>
                </a:lnTo>
                <a:lnTo>
                  <a:pt x="5410200" y="5321300"/>
                </a:lnTo>
                <a:lnTo>
                  <a:pt x="5410200" y="5334000"/>
                </a:lnTo>
                <a:lnTo>
                  <a:pt x="5410200" y="5346700"/>
                </a:lnTo>
                <a:lnTo>
                  <a:pt x="5410200" y="5359400"/>
                </a:lnTo>
                <a:lnTo>
                  <a:pt x="5410200" y="5372100"/>
                </a:lnTo>
                <a:lnTo>
                  <a:pt x="5410200" y="5384800"/>
                </a:lnTo>
                <a:lnTo>
                  <a:pt x="5410200" y="5397500"/>
                </a:lnTo>
                <a:lnTo>
                  <a:pt x="5410200" y="5410200"/>
                </a:lnTo>
                <a:lnTo>
                  <a:pt x="5410200" y="5422900"/>
                </a:lnTo>
                <a:lnTo>
                  <a:pt x="5410200" y="5435600"/>
                </a:lnTo>
                <a:lnTo>
                  <a:pt x="5410200" y="5448300"/>
                </a:lnTo>
                <a:lnTo>
                  <a:pt x="5410200" y="5461000"/>
                </a:lnTo>
                <a:lnTo>
                  <a:pt x="5410200" y="5473700"/>
                </a:lnTo>
                <a:lnTo>
                  <a:pt x="5410200" y="5486400"/>
                </a:lnTo>
                <a:lnTo>
                  <a:pt x="5410200" y="5499100"/>
                </a:lnTo>
                <a:lnTo>
                  <a:pt x="5410200" y="5511800"/>
                </a:lnTo>
                <a:lnTo>
                  <a:pt x="5410200" y="5524500"/>
                </a:lnTo>
                <a:lnTo>
                  <a:pt x="5410200" y="5537200"/>
                </a:lnTo>
                <a:lnTo>
                  <a:pt x="5410200" y="5549900"/>
                </a:lnTo>
                <a:lnTo>
                  <a:pt x="5410200" y="5562600"/>
                </a:lnTo>
                <a:lnTo>
                  <a:pt x="5410200" y="5575300"/>
                </a:lnTo>
                <a:lnTo>
                  <a:pt x="5410200" y="5588000"/>
                </a:lnTo>
                <a:lnTo>
                  <a:pt x="5410200" y="5600700"/>
                </a:lnTo>
                <a:lnTo>
                  <a:pt x="5410200" y="5613400"/>
                </a:lnTo>
                <a:lnTo>
                  <a:pt x="5410200" y="5626100"/>
                </a:lnTo>
                <a:lnTo>
                  <a:pt x="5410200" y="5638800"/>
                </a:lnTo>
                <a:lnTo>
                  <a:pt x="5410200" y="5651500"/>
                </a:lnTo>
                <a:lnTo>
                  <a:pt x="5410200" y="5664200"/>
                </a:lnTo>
                <a:lnTo>
                  <a:pt x="5410200" y="5676900"/>
                </a:lnTo>
                <a:lnTo>
                  <a:pt x="5410200" y="5689600"/>
                </a:lnTo>
                <a:lnTo>
                  <a:pt x="5410200" y="5702300"/>
                </a:lnTo>
                <a:lnTo>
                  <a:pt x="5410200" y="5715000"/>
                </a:lnTo>
                <a:lnTo>
                  <a:pt x="5410200" y="5727700"/>
                </a:lnTo>
                <a:lnTo>
                  <a:pt x="5410200" y="5740400"/>
                </a:lnTo>
                <a:lnTo>
                  <a:pt x="5410200" y="5753100"/>
                </a:lnTo>
                <a:lnTo>
                  <a:pt x="5410200" y="5765800"/>
                </a:lnTo>
                <a:lnTo>
                  <a:pt x="5410200" y="5778500"/>
                </a:lnTo>
                <a:lnTo>
                  <a:pt x="5410200" y="5791200"/>
                </a:lnTo>
                <a:lnTo>
                  <a:pt x="5410200" y="5803900"/>
                </a:lnTo>
                <a:lnTo>
                  <a:pt x="5410200" y="5816600"/>
                </a:lnTo>
                <a:lnTo>
                  <a:pt x="5410200" y="5829300"/>
                </a:lnTo>
                <a:lnTo>
                  <a:pt x="5410200" y="5842000"/>
                </a:lnTo>
                <a:lnTo>
                  <a:pt x="5410200" y="5854700"/>
                </a:lnTo>
                <a:lnTo>
                  <a:pt x="5410200" y="5867400"/>
                </a:lnTo>
                <a:lnTo>
                  <a:pt x="5410200" y="5880100"/>
                </a:lnTo>
                <a:lnTo>
                  <a:pt x="5410200" y="5892800"/>
                </a:lnTo>
                <a:lnTo>
                  <a:pt x="5410200" y="5905500"/>
                </a:lnTo>
                <a:lnTo>
                  <a:pt x="5410200" y="5918200"/>
                </a:lnTo>
                <a:lnTo>
                  <a:pt x="5410200" y="5930900"/>
                </a:lnTo>
                <a:lnTo>
                  <a:pt x="5410200" y="5943600"/>
                </a:lnTo>
                <a:lnTo>
                  <a:pt x="5410200" y="5956300"/>
                </a:lnTo>
                <a:lnTo>
                  <a:pt x="5410200" y="5969000"/>
                </a:lnTo>
                <a:lnTo>
                  <a:pt x="5410200" y="5981700"/>
                </a:lnTo>
                <a:lnTo>
                  <a:pt x="5410200" y="5994400"/>
                </a:lnTo>
                <a:lnTo>
                  <a:pt x="5410200" y="6007100"/>
                </a:lnTo>
                <a:lnTo>
                  <a:pt x="5410200" y="6019800"/>
                </a:lnTo>
                <a:lnTo>
                  <a:pt x="5410200" y="6032500"/>
                </a:lnTo>
                <a:lnTo>
                  <a:pt x="5410200" y="6045200"/>
                </a:lnTo>
                <a:lnTo>
                  <a:pt x="5410200" y="6057900"/>
                </a:lnTo>
                <a:lnTo>
                  <a:pt x="5410200" y="6070600"/>
                </a:lnTo>
                <a:lnTo>
                  <a:pt x="5410200" y="6083300"/>
                </a:lnTo>
                <a:lnTo>
                  <a:pt x="5410200" y="6096000"/>
                </a:lnTo>
                <a:lnTo>
                  <a:pt x="5410200" y="6108700"/>
                </a:lnTo>
                <a:lnTo>
                  <a:pt x="5410200" y="6121400"/>
                </a:lnTo>
                <a:lnTo>
                  <a:pt x="5410200" y="6134100"/>
                </a:lnTo>
                <a:lnTo>
                  <a:pt x="5410200" y="6146800"/>
                </a:lnTo>
                <a:lnTo>
                  <a:pt x="5410200" y="6159500"/>
                </a:lnTo>
                <a:lnTo>
                  <a:pt x="5410200" y="6172200"/>
                </a:lnTo>
                <a:lnTo>
                  <a:pt x="5410200" y="6184900"/>
                </a:lnTo>
                <a:lnTo>
                  <a:pt x="5410200" y="6197600"/>
                </a:lnTo>
                <a:lnTo>
                  <a:pt x="5410200" y="6210300"/>
                </a:lnTo>
                <a:lnTo>
                  <a:pt x="5410200" y="6223000"/>
                </a:lnTo>
                <a:lnTo>
                  <a:pt x="5410200" y="6235700"/>
                </a:lnTo>
                <a:lnTo>
                  <a:pt x="5410200" y="6248400"/>
                </a:lnTo>
                <a:lnTo>
                  <a:pt x="5410200" y="6261100"/>
                </a:lnTo>
                <a:lnTo>
                  <a:pt x="5410200" y="6273800"/>
                </a:lnTo>
                <a:lnTo>
                  <a:pt x="5410200" y="6286500"/>
                </a:lnTo>
                <a:lnTo>
                  <a:pt x="5410200" y="6299200"/>
                </a:lnTo>
                <a:lnTo>
                  <a:pt x="5410200" y="6311900"/>
                </a:lnTo>
                <a:lnTo>
                  <a:pt x="5410200" y="6324600"/>
                </a:lnTo>
                <a:lnTo>
                  <a:pt x="5410200" y="6337300"/>
                </a:lnTo>
                <a:lnTo>
                  <a:pt x="5410200" y="6350000"/>
                </a:lnTo>
                <a:lnTo>
                  <a:pt x="5410200" y="6362700"/>
                </a:lnTo>
                <a:lnTo>
                  <a:pt x="5410200" y="6375400"/>
                </a:lnTo>
                <a:lnTo>
                  <a:pt x="5410200" y="6388100"/>
                </a:lnTo>
                <a:lnTo>
                  <a:pt x="5410200" y="6400800"/>
                </a:lnTo>
                <a:lnTo>
                  <a:pt x="5410200" y="6413500"/>
                </a:lnTo>
                <a:lnTo>
                  <a:pt x="5410200" y="6426200"/>
                </a:lnTo>
                <a:lnTo>
                  <a:pt x="5410200" y="6438900"/>
                </a:lnTo>
                <a:lnTo>
                  <a:pt x="5410200" y="6451600"/>
                </a:lnTo>
                <a:lnTo>
                  <a:pt x="5410200" y="6464300"/>
                </a:lnTo>
                <a:lnTo>
                  <a:pt x="5410200" y="6477000"/>
                </a:lnTo>
                <a:lnTo>
                  <a:pt x="5410200" y="6489700"/>
                </a:lnTo>
                <a:lnTo>
                  <a:pt x="5410200" y="6502400"/>
                </a:lnTo>
                <a:lnTo>
                  <a:pt x="5410200" y="6515100"/>
                </a:lnTo>
                <a:lnTo>
                  <a:pt x="5410200" y="6527800"/>
                </a:lnTo>
                <a:lnTo>
                  <a:pt x="5410200" y="6540500"/>
                </a:lnTo>
                <a:lnTo>
                  <a:pt x="5410200" y="6553200"/>
                </a:lnTo>
                <a:lnTo>
                  <a:pt x="5410200" y="6565900"/>
                </a:lnTo>
                <a:lnTo>
                  <a:pt x="5410200" y="6578600"/>
                </a:lnTo>
                <a:lnTo>
                  <a:pt x="5410200" y="6591300"/>
                </a:lnTo>
                <a:lnTo>
                  <a:pt x="5410200" y="6604000"/>
                </a:lnTo>
                <a:lnTo>
                  <a:pt x="5410200" y="6616700"/>
                </a:lnTo>
                <a:lnTo>
                  <a:pt x="5410200" y="6629400"/>
                </a:lnTo>
                <a:lnTo>
                  <a:pt x="5410200" y="6642100"/>
                </a:lnTo>
                <a:lnTo>
                  <a:pt x="5410200" y="6654800"/>
                </a:lnTo>
                <a:lnTo>
                  <a:pt x="5410200" y="6667500"/>
                </a:lnTo>
                <a:lnTo>
                  <a:pt x="5410200" y="6680200"/>
                </a:lnTo>
                <a:lnTo>
                  <a:pt x="5410200" y="6692900"/>
                </a:lnTo>
                <a:lnTo>
                  <a:pt x="5410200" y="6705600"/>
                </a:lnTo>
                <a:lnTo>
                  <a:pt x="5410200" y="6718300"/>
                </a:lnTo>
                <a:lnTo>
                  <a:pt x="5410200" y="6731000"/>
                </a:lnTo>
                <a:lnTo>
                  <a:pt x="5410200" y="6743700"/>
                </a:lnTo>
                <a:lnTo>
                  <a:pt x="5410200" y="6756400"/>
                </a:lnTo>
                <a:lnTo>
                  <a:pt x="5410200" y="6769100"/>
                </a:lnTo>
                <a:lnTo>
                  <a:pt x="5410200" y="6781800"/>
                </a:lnTo>
                <a:lnTo>
                  <a:pt x="5410200" y="6794500"/>
                </a:lnTo>
                <a:lnTo>
                  <a:pt x="5410200" y="6807200"/>
                </a:lnTo>
                <a:lnTo>
                  <a:pt x="5410200" y="6819900"/>
                </a:lnTo>
                <a:lnTo>
                  <a:pt x="5410200" y="6832600"/>
                </a:lnTo>
                <a:lnTo>
                  <a:pt x="5410200" y="6845300"/>
                </a:lnTo>
                <a:lnTo>
                  <a:pt x="5410200" y="6858000"/>
                </a:lnTo>
                <a:lnTo>
                  <a:pt x="5410200" y="6870700"/>
                </a:lnTo>
                <a:lnTo>
                  <a:pt x="5410200" y="6883400"/>
                </a:lnTo>
                <a:lnTo>
                  <a:pt x="5410200" y="6896100"/>
                </a:lnTo>
                <a:lnTo>
                  <a:pt x="5410200" y="6908800"/>
                </a:lnTo>
                <a:lnTo>
                  <a:pt x="5410200" y="6921500"/>
                </a:lnTo>
                <a:lnTo>
                  <a:pt x="5410200" y="6934200"/>
                </a:lnTo>
                <a:lnTo>
                  <a:pt x="5410200" y="6946900"/>
                </a:lnTo>
                <a:lnTo>
                  <a:pt x="5410200" y="6959600"/>
                </a:lnTo>
                <a:lnTo>
                  <a:pt x="5410200" y="6972300"/>
                </a:lnTo>
                <a:lnTo>
                  <a:pt x="5410200" y="6985000"/>
                </a:lnTo>
                <a:lnTo>
                  <a:pt x="5410200" y="6997700"/>
                </a:lnTo>
                <a:lnTo>
                  <a:pt x="5410200" y="7010400"/>
                </a:lnTo>
                <a:lnTo>
                  <a:pt x="5410200" y="7023100"/>
                </a:lnTo>
                <a:lnTo>
                  <a:pt x="5410200" y="7035800"/>
                </a:lnTo>
                <a:lnTo>
                  <a:pt x="5410200" y="7048500"/>
                </a:lnTo>
                <a:lnTo>
                  <a:pt x="5410200" y="7061200"/>
                </a:lnTo>
                <a:lnTo>
                  <a:pt x="5410200" y="7073900"/>
                </a:lnTo>
                <a:lnTo>
                  <a:pt x="5410200" y="7086600"/>
                </a:lnTo>
                <a:lnTo>
                  <a:pt x="5410200" y="7099300"/>
                </a:lnTo>
                <a:lnTo>
                  <a:pt x="5410200" y="7112000"/>
                </a:lnTo>
                <a:lnTo>
                  <a:pt x="5410200" y="7124700"/>
                </a:lnTo>
                <a:lnTo>
                  <a:pt x="5410200" y="7137400"/>
                </a:lnTo>
                <a:lnTo>
                  <a:pt x="5410200" y="7150100"/>
                </a:lnTo>
                <a:lnTo>
                  <a:pt x="5410200" y="7162800"/>
                </a:lnTo>
                <a:lnTo>
                  <a:pt x="5410200" y="7175500"/>
                </a:lnTo>
                <a:lnTo>
                  <a:pt x="5410200" y="7188200"/>
                </a:lnTo>
                <a:lnTo>
                  <a:pt x="5410200" y="7200900"/>
                </a:lnTo>
                <a:lnTo>
                  <a:pt x="5410200" y="7213600"/>
                </a:lnTo>
                <a:lnTo>
                  <a:pt x="5410200" y="7226300"/>
                </a:lnTo>
                <a:lnTo>
                  <a:pt x="5410200" y="7239000"/>
                </a:lnTo>
                <a:lnTo>
                  <a:pt x="5410200" y="7251700"/>
                </a:lnTo>
                <a:lnTo>
                  <a:pt x="5410200" y="7264400"/>
                </a:lnTo>
                <a:lnTo>
                  <a:pt x="5410200" y="7277100"/>
                </a:lnTo>
                <a:lnTo>
                  <a:pt x="5410200" y="7289800"/>
                </a:lnTo>
                <a:lnTo>
                  <a:pt x="5410200" y="7302500"/>
                </a:lnTo>
                <a:lnTo>
                  <a:pt x="5410200" y="7315200"/>
                </a:lnTo>
                <a:lnTo>
                  <a:pt x="5410200" y="7327900"/>
                </a:lnTo>
                <a:lnTo>
                  <a:pt x="5410200" y="7340600"/>
                </a:lnTo>
                <a:lnTo>
                  <a:pt x="5410200" y="7353300"/>
                </a:lnTo>
                <a:lnTo>
                  <a:pt x="5410200" y="7366000"/>
                </a:lnTo>
                <a:lnTo>
                  <a:pt x="5410200" y="7378700"/>
                </a:lnTo>
                <a:lnTo>
                  <a:pt x="5410200" y="7391400"/>
                </a:lnTo>
                <a:lnTo>
                  <a:pt x="5410200" y="7404100"/>
                </a:lnTo>
                <a:lnTo>
                  <a:pt x="5410200" y="7416800"/>
                </a:lnTo>
                <a:lnTo>
                  <a:pt x="5410200" y="7429500"/>
                </a:lnTo>
                <a:lnTo>
                  <a:pt x="5410200" y="7442200"/>
                </a:lnTo>
                <a:lnTo>
                  <a:pt x="5410200" y="7454900"/>
                </a:lnTo>
                <a:lnTo>
                  <a:pt x="5410200" y="7467600"/>
                </a:lnTo>
                <a:lnTo>
                  <a:pt x="5410200" y="7480300"/>
                </a:lnTo>
                <a:lnTo>
                  <a:pt x="5410200" y="7493000"/>
                </a:lnTo>
                <a:lnTo>
                  <a:pt x="5410200" y="7505700"/>
                </a:lnTo>
                <a:lnTo>
                  <a:pt x="5410200" y="7518400"/>
                </a:lnTo>
                <a:lnTo>
                  <a:pt x="5410200" y="7531100"/>
                </a:lnTo>
                <a:lnTo>
                  <a:pt x="5410200" y="7543800"/>
                </a:lnTo>
                <a:lnTo>
                  <a:pt x="5410200" y="7556500"/>
                </a:lnTo>
                <a:lnTo>
                  <a:pt x="5410200" y="7569200"/>
                </a:lnTo>
                <a:lnTo>
                  <a:pt x="5410200" y="7581900"/>
                </a:lnTo>
                <a:lnTo>
                  <a:pt x="5410200" y="7594600"/>
                </a:lnTo>
                <a:lnTo>
                  <a:pt x="5410200" y="7607300"/>
                </a:lnTo>
                <a:lnTo>
                  <a:pt x="5410200" y="7620000"/>
                </a:lnTo>
                <a:lnTo>
                  <a:pt x="5410200" y="7632700"/>
                </a:lnTo>
                <a:lnTo>
                  <a:pt x="5410200" y="7645400"/>
                </a:lnTo>
                <a:lnTo>
                  <a:pt x="5410200" y="7658100"/>
                </a:lnTo>
                <a:lnTo>
                  <a:pt x="5410200" y="7670800"/>
                </a:lnTo>
                <a:lnTo>
                  <a:pt x="5410200" y="7683500"/>
                </a:lnTo>
                <a:lnTo>
                  <a:pt x="5410200" y="7696200"/>
                </a:lnTo>
                <a:lnTo>
                  <a:pt x="5410200" y="7708900"/>
                </a:lnTo>
                <a:lnTo>
                  <a:pt x="5410200" y="7721600"/>
                </a:lnTo>
                <a:lnTo>
                  <a:pt x="5410200" y="7734300"/>
                </a:lnTo>
                <a:lnTo>
                  <a:pt x="5410200" y="7747000"/>
                </a:lnTo>
                <a:lnTo>
                  <a:pt x="5410200" y="7759700"/>
                </a:lnTo>
                <a:lnTo>
                  <a:pt x="5410200" y="7772400"/>
                </a:lnTo>
                <a:lnTo>
                  <a:pt x="5410200" y="7785100"/>
                </a:lnTo>
                <a:lnTo>
                  <a:pt x="5410200" y="7797800"/>
                </a:lnTo>
                <a:lnTo>
                  <a:pt x="5410200" y="7810500"/>
                </a:lnTo>
                <a:lnTo>
                  <a:pt x="5410200" y="7823200"/>
                </a:lnTo>
                <a:lnTo>
                  <a:pt x="5410200" y="7835900"/>
                </a:lnTo>
                <a:lnTo>
                  <a:pt x="5410200" y="7848600"/>
                </a:lnTo>
                <a:lnTo>
                  <a:pt x="5410200" y="7861300"/>
                </a:lnTo>
                <a:lnTo>
                  <a:pt x="5410200" y="7874000"/>
                </a:lnTo>
                <a:lnTo>
                  <a:pt x="5410200" y="7886700"/>
                </a:lnTo>
                <a:lnTo>
                  <a:pt x="5410200" y="7899400"/>
                </a:lnTo>
                <a:lnTo>
                  <a:pt x="5410200" y="7912100"/>
                </a:lnTo>
                <a:lnTo>
                  <a:pt x="5410200" y="7924800"/>
                </a:lnTo>
                <a:lnTo>
                  <a:pt x="5410200" y="7937500"/>
                </a:lnTo>
                <a:lnTo>
                  <a:pt x="5410200" y="7950200"/>
                </a:lnTo>
                <a:lnTo>
                  <a:pt x="5410200" y="7962900"/>
                </a:lnTo>
                <a:lnTo>
                  <a:pt x="5410200" y="7975600"/>
                </a:lnTo>
                <a:lnTo>
                  <a:pt x="5410200" y="7988300"/>
                </a:lnTo>
                <a:lnTo>
                  <a:pt x="5410200" y="8001000"/>
                </a:lnTo>
                <a:lnTo>
                  <a:pt x="5410200" y="8013700"/>
                </a:lnTo>
                <a:lnTo>
                  <a:pt x="5410200" y="8026400"/>
                </a:lnTo>
                <a:lnTo>
                  <a:pt x="5410200" y="8039100"/>
                </a:lnTo>
                <a:lnTo>
                  <a:pt x="5410200" y="8051800"/>
                </a:lnTo>
                <a:lnTo>
                  <a:pt x="5410200" y="8064500"/>
                </a:lnTo>
                <a:lnTo>
                  <a:pt x="5410200" y="8077200"/>
                </a:lnTo>
                <a:lnTo>
                  <a:pt x="5410200" y="8089900"/>
                </a:lnTo>
                <a:lnTo>
                  <a:pt x="5410200" y="8102600"/>
                </a:lnTo>
                <a:lnTo>
                  <a:pt x="5410200" y="8115300"/>
                </a:lnTo>
                <a:lnTo>
                  <a:pt x="5410200" y="8128000"/>
                </a:lnTo>
                <a:lnTo>
                  <a:pt x="5410200" y="8140700"/>
                </a:lnTo>
                <a:lnTo>
                  <a:pt x="5410200" y="8153400"/>
                </a:lnTo>
                <a:lnTo>
                  <a:pt x="5410200" y="8166100"/>
                </a:lnTo>
                <a:lnTo>
                  <a:pt x="5410200" y="8178800"/>
                </a:lnTo>
                <a:lnTo>
                  <a:pt x="5410200" y="8191500"/>
                </a:lnTo>
                <a:lnTo>
                  <a:pt x="5410200" y="8204200"/>
                </a:lnTo>
                <a:lnTo>
                  <a:pt x="5410200" y="8216900"/>
                </a:lnTo>
                <a:lnTo>
                  <a:pt x="5410200" y="8229600"/>
                </a:lnTo>
                <a:lnTo>
                  <a:pt x="5410200" y="8242300"/>
                </a:lnTo>
                <a:lnTo>
                  <a:pt x="5410200" y="8255000"/>
                </a:lnTo>
                <a:lnTo>
                  <a:pt x="5410200" y="8267700"/>
                </a:lnTo>
                <a:lnTo>
                  <a:pt x="5410200" y="8280400"/>
                </a:lnTo>
                <a:lnTo>
                  <a:pt x="5410200" y="8293100"/>
                </a:lnTo>
                <a:lnTo>
                  <a:pt x="5410200" y="8305800"/>
                </a:lnTo>
                <a:lnTo>
                  <a:pt x="5410200" y="8318500"/>
                </a:lnTo>
                <a:lnTo>
                  <a:pt x="5410200" y="8331200"/>
                </a:lnTo>
                <a:lnTo>
                  <a:pt x="5410200" y="8343900"/>
                </a:lnTo>
                <a:lnTo>
                  <a:pt x="5410200" y="8356600"/>
                </a:lnTo>
                <a:lnTo>
                  <a:pt x="5410200" y="8369300"/>
                </a:lnTo>
                <a:lnTo>
                  <a:pt x="5410200" y="8382000"/>
                </a:lnTo>
                <a:lnTo>
                  <a:pt x="5410200" y="8394700"/>
                </a:lnTo>
                <a:lnTo>
                  <a:pt x="5410200" y="8407400"/>
                </a:lnTo>
                <a:lnTo>
                  <a:pt x="5410200" y="8420100"/>
                </a:lnTo>
                <a:lnTo>
                  <a:pt x="5410200" y="8432800"/>
                </a:lnTo>
                <a:lnTo>
                  <a:pt x="5410200" y="8445500"/>
                </a:lnTo>
                <a:lnTo>
                  <a:pt x="5410200" y="8458200"/>
                </a:lnTo>
                <a:lnTo>
                  <a:pt x="5410200" y="8470900"/>
                </a:lnTo>
                <a:lnTo>
                  <a:pt x="5410200" y="8483600"/>
                </a:lnTo>
                <a:lnTo>
                  <a:pt x="5410200" y="8496300"/>
                </a:lnTo>
                <a:lnTo>
                  <a:pt x="5410200" y="8509000"/>
                </a:lnTo>
                <a:lnTo>
                  <a:pt x="5410200" y="8521700"/>
                </a:lnTo>
                <a:lnTo>
                  <a:pt x="5410200" y="8534400"/>
                </a:lnTo>
                <a:lnTo>
                  <a:pt x="5410200" y="8547100"/>
                </a:lnTo>
                <a:lnTo>
                  <a:pt x="5410200" y="8559800"/>
                </a:lnTo>
                <a:lnTo>
                  <a:pt x="5410200" y="8572500"/>
                </a:lnTo>
                <a:lnTo>
                  <a:pt x="5410200" y="8585200"/>
                </a:lnTo>
                <a:lnTo>
                  <a:pt x="5410200" y="8597900"/>
                </a:lnTo>
                <a:lnTo>
                  <a:pt x="5410200" y="8610600"/>
                </a:lnTo>
                <a:lnTo>
                  <a:pt x="5410200" y="8623300"/>
                </a:lnTo>
                <a:lnTo>
                  <a:pt x="5410200" y="8636000"/>
                </a:lnTo>
                <a:lnTo>
                  <a:pt x="5410200" y="8648700"/>
                </a:lnTo>
                <a:lnTo>
                  <a:pt x="5410200" y="8661400"/>
                </a:lnTo>
                <a:lnTo>
                  <a:pt x="5410200" y="8674100"/>
                </a:lnTo>
                <a:lnTo>
                  <a:pt x="5410200" y="8686800"/>
                </a:lnTo>
                <a:lnTo>
                  <a:pt x="5410200" y="8699500"/>
                </a:lnTo>
                <a:lnTo>
                  <a:pt x="5410200" y="8712200"/>
                </a:lnTo>
                <a:lnTo>
                  <a:pt x="5410200" y="8724900"/>
                </a:lnTo>
                <a:lnTo>
                  <a:pt x="5410200" y="8737600"/>
                </a:lnTo>
                <a:lnTo>
                  <a:pt x="5410200" y="8750300"/>
                </a:lnTo>
                <a:lnTo>
                  <a:pt x="5410200" y="8763000"/>
                </a:lnTo>
                <a:lnTo>
                  <a:pt x="5410200" y="8775700"/>
                </a:lnTo>
                <a:lnTo>
                  <a:pt x="5410200" y="8788400"/>
                </a:lnTo>
                <a:lnTo>
                  <a:pt x="5410200" y="8801100"/>
                </a:lnTo>
                <a:lnTo>
                  <a:pt x="5410200" y="8813800"/>
                </a:lnTo>
                <a:lnTo>
                  <a:pt x="5410200" y="8826500"/>
                </a:lnTo>
                <a:lnTo>
                  <a:pt x="5410200" y="8839200"/>
                </a:lnTo>
                <a:lnTo>
                  <a:pt x="5410200" y="8851900"/>
                </a:lnTo>
                <a:lnTo>
                  <a:pt x="5410200" y="8864600"/>
                </a:lnTo>
                <a:lnTo>
                  <a:pt x="5410200" y="8877300"/>
                </a:lnTo>
                <a:lnTo>
                  <a:pt x="5410200" y="8890000"/>
                </a:lnTo>
                <a:lnTo>
                  <a:pt x="5410200" y="8902700"/>
                </a:lnTo>
                <a:lnTo>
                  <a:pt x="5410200" y="8915400"/>
                </a:lnTo>
                <a:lnTo>
                  <a:pt x="5410200" y="8928100"/>
                </a:lnTo>
                <a:lnTo>
                  <a:pt x="5410200" y="8940800"/>
                </a:lnTo>
                <a:lnTo>
                  <a:pt x="5410200" y="8953500"/>
                </a:lnTo>
                <a:lnTo>
                  <a:pt x="5410200" y="8966200"/>
                </a:lnTo>
                <a:lnTo>
                  <a:pt x="5410200" y="8978900"/>
                </a:lnTo>
                <a:lnTo>
                  <a:pt x="5410200" y="8991600"/>
                </a:lnTo>
                <a:lnTo>
                  <a:pt x="5410200" y="9004300"/>
                </a:lnTo>
                <a:lnTo>
                  <a:pt x="5410200" y="9017000"/>
                </a:lnTo>
                <a:lnTo>
                  <a:pt x="5410200" y="9029700"/>
                </a:lnTo>
                <a:lnTo>
                  <a:pt x="5410200" y="9042400"/>
                </a:lnTo>
                <a:lnTo>
                  <a:pt x="5410200" y="9055100"/>
                </a:lnTo>
                <a:lnTo>
                  <a:pt x="5410200" y="9067800"/>
                </a:lnTo>
                <a:lnTo>
                  <a:pt x="5410200" y="9080500"/>
                </a:lnTo>
                <a:lnTo>
                  <a:pt x="5410200" y="9093200"/>
                </a:lnTo>
                <a:lnTo>
                  <a:pt x="5410200" y="9105900"/>
                </a:lnTo>
                <a:lnTo>
                  <a:pt x="5410200" y="9118600"/>
                </a:lnTo>
                <a:lnTo>
                  <a:pt x="0" y="9131300"/>
                </a:lnTo>
                <a:lnTo>
                  <a:pt x="0" y="9118600"/>
                </a:lnTo>
                <a:lnTo>
                  <a:pt x="0" y="9105900"/>
                </a:lnTo>
                <a:lnTo>
                  <a:pt x="0" y="9093200"/>
                </a:lnTo>
                <a:lnTo>
                  <a:pt x="0" y="9080500"/>
                </a:lnTo>
                <a:lnTo>
                  <a:pt x="0" y="9067800"/>
                </a:lnTo>
                <a:lnTo>
                  <a:pt x="0" y="9055100"/>
                </a:lnTo>
                <a:lnTo>
                  <a:pt x="0" y="9042400"/>
                </a:lnTo>
                <a:lnTo>
                  <a:pt x="0" y="9029700"/>
                </a:lnTo>
                <a:lnTo>
                  <a:pt x="0" y="9017000"/>
                </a:lnTo>
                <a:lnTo>
                  <a:pt x="0" y="9004300"/>
                </a:lnTo>
                <a:lnTo>
                  <a:pt x="0" y="8991600"/>
                </a:lnTo>
                <a:lnTo>
                  <a:pt x="0" y="8978900"/>
                </a:lnTo>
                <a:lnTo>
                  <a:pt x="0" y="8966200"/>
                </a:lnTo>
                <a:lnTo>
                  <a:pt x="0" y="8953500"/>
                </a:lnTo>
                <a:lnTo>
                  <a:pt x="0" y="8940800"/>
                </a:lnTo>
                <a:lnTo>
                  <a:pt x="0" y="8928100"/>
                </a:lnTo>
                <a:lnTo>
                  <a:pt x="0" y="8915400"/>
                </a:lnTo>
                <a:lnTo>
                  <a:pt x="0" y="8902700"/>
                </a:lnTo>
                <a:lnTo>
                  <a:pt x="0" y="8890000"/>
                </a:lnTo>
                <a:lnTo>
                  <a:pt x="0" y="8877300"/>
                </a:lnTo>
                <a:lnTo>
                  <a:pt x="0" y="8864600"/>
                </a:lnTo>
                <a:lnTo>
                  <a:pt x="0" y="8851900"/>
                </a:lnTo>
                <a:lnTo>
                  <a:pt x="0" y="8839200"/>
                </a:lnTo>
                <a:lnTo>
                  <a:pt x="0" y="8826500"/>
                </a:lnTo>
                <a:lnTo>
                  <a:pt x="0" y="8813800"/>
                </a:lnTo>
                <a:lnTo>
                  <a:pt x="0" y="8801100"/>
                </a:lnTo>
                <a:lnTo>
                  <a:pt x="0" y="8788400"/>
                </a:lnTo>
                <a:lnTo>
                  <a:pt x="0" y="8775700"/>
                </a:lnTo>
                <a:lnTo>
                  <a:pt x="0" y="8763000"/>
                </a:lnTo>
                <a:lnTo>
                  <a:pt x="0" y="8750300"/>
                </a:lnTo>
                <a:lnTo>
                  <a:pt x="0" y="8737600"/>
                </a:lnTo>
                <a:lnTo>
                  <a:pt x="0" y="8724900"/>
                </a:lnTo>
                <a:lnTo>
                  <a:pt x="0" y="8712200"/>
                </a:lnTo>
                <a:lnTo>
                  <a:pt x="0" y="8699500"/>
                </a:lnTo>
                <a:lnTo>
                  <a:pt x="0" y="8686800"/>
                </a:lnTo>
                <a:lnTo>
                  <a:pt x="0" y="8674100"/>
                </a:lnTo>
                <a:lnTo>
                  <a:pt x="0" y="8661400"/>
                </a:lnTo>
                <a:lnTo>
                  <a:pt x="0" y="8648700"/>
                </a:lnTo>
                <a:lnTo>
                  <a:pt x="0" y="8636000"/>
                </a:lnTo>
                <a:lnTo>
                  <a:pt x="0" y="8623300"/>
                </a:lnTo>
                <a:lnTo>
                  <a:pt x="0" y="8610600"/>
                </a:lnTo>
                <a:lnTo>
                  <a:pt x="0" y="8597900"/>
                </a:lnTo>
                <a:lnTo>
                  <a:pt x="0" y="8585200"/>
                </a:lnTo>
                <a:lnTo>
                  <a:pt x="0" y="8572500"/>
                </a:lnTo>
                <a:lnTo>
                  <a:pt x="0" y="8559800"/>
                </a:lnTo>
                <a:lnTo>
                  <a:pt x="0" y="8547100"/>
                </a:lnTo>
                <a:lnTo>
                  <a:pt x="0" y="8534400"/>
                </a:lnTo>
                <a:lnTo>
                  <a:pt x="0" y="8521700"/>
                </a:lnTo>
                <a:lnTo>
                  <a:pt x="0" y="8509000"/>
                </a:lnTo>
                <a:lnTo>
                  <a:pt x="0" y="8496300"/>
                </a:lnTo>
                <a:lnTo>
                  <a:pt x="0" y="8483600"/>
                </a:lnTo>
                <a:lnTo>
                  <a:pt x="0" y="8470900"/>
                </a:lnTo>
                <a:lnTo>
                  <a:pt x="0" y="8458200"/>
                </a:lnTo>
                <a:lnTo>
                  <a:pt x="0" y="8445500"/>
                </a:lnTo>
                <a:lnTo>
                  <a:pt x="0" y="8432800"/>
                </a:lnTo>
                <a:lnTo>
                  <a:pt x="0" y="8420100"/>
                </a:lnTo>
                <a:lnTo>
                  <a:pt x="0" y="8407400"/>
                </a:lnTo>
                <a:lnTo>
                  <a:pt x="0" y="8394700"/>
                </a:lnTo>
                <a:lnTo>
                  <a:pt x="0" y="8382000"/>
                </a:lnTo>
                <a:lnTo>
                  <a:pt x="0" y="8369300"/>
                </a:lnTo>
                <a:lnTo>
                  <a:pt x="0" y="8356600"/>
                </a:lnTo>
                <a:lnTo>
                  <a:pt x="0" y="8343900"/>
                </a:lnTo>
                <a:lnTo>
                  <a:pt x="0" y="8331200"/>
                </a:lnTo>
                <a:lnTo>
                  <a:pt x="0" y="8318500"/>
                </a:lnTo>
                <a:lnTo>
                  <a:pt x="0" y="8305800"/>
                </a:lnTo>
                <a:lnTo>
                  <a:pt x="0" y="8293100"/>
                </a:lnTo>
                <a:lnTo>
                  <a:pt x="0" y="8280400"/>
                </a:lnTo>
                <a:lnTo>
                  <a:pt x="0" y="8267700"/>
                </a:lnTo>
                <a:lnTo>
                  <a:pt x="0" y="8255000"/>
                </a:lnTo>
                <a:lnTo>
                  <a:pt x="0" y="8242300"/>
                </a:lnTo>
                <a:lnTo>
                  <a:pt x="0" y="8229600"/>
                </a:lnTo>
                <a:lnTo>
                  <a:pt x="0" y="8216900"/>
                </a:lnTo>
                <a:lnTo>
                  <a:pt x="0" y="8204200"/>
                </a:lnTo>
                <a:lnTo>
                  <a:pt x="0" y="8191500"/>
                </a:lnTo>
                <a:lnTo>
                  <a:pt x="0" y="8178800"/>
                </a:lnTo>
                <a:lnTo>
                  <a:pt x="0" y="8166100"/>
                </a:lnTo>
                <a:lnTo>
                  <a:pt x="0" y="8153400"/>
                </a:lnTo>
                <a:lnTo>
                  <a:pt x="0" y="8140700"/>
                </a:lnTo>
                <a:lnTo>
                  <a:pt x="0" y="8128000"/>
                </a:lnTo>
                <a:lnTo>
                  <a:pt x="0" y="8115300"/>
                </a:lnTo>
                <a:lnTo>
                  <a:pt x="0" y="8102600"/>
                </a:lnTo>
                <a:lnTo>
                  <a:pt x="0" y="8089900"/>
                </a:lnTo>
                <a:lnTo>
                  <a:pt x="0" y="8077200"/>
                </a:lnTo>
                <a:lnTo>
                  <a:pt x="0" y="8064500"/>
                </a:lnTo>
                <a:lnTo>
                  <a:pt x="0" y="8051800"/>
                </a:lnTo>
                <a:lnTo>
                  <a:pt x="0" y="8039100"/>
                </a:lnTo>
                <a:lnTo>
                  <a:pt x="0" y="8026400"/>
                </a:lnTo>
                <a:lnTo>
                  <a:pt x="0" y="8013700"/>
                </a:lnTo>
                <a:lnTo>
                  <a:pt x="0" y="8001000"/>
                </a:lnTo>
                <a:lnTo>
                  <a:pt x="0" y="7988300"/>
                </a:lnTo>
                <a:lnTo>
                  <a:pt x="0" y="7975600"/>
                </a:lnTo>
                <a:lnTo>
                  <a:pt x="0" y="7962900"/>
                </a:lnTo>
                <a:lnTo>
                  <a:pt x="0" y="7950200"/>
                </a:lnTo>
                <a:lnTo>
                  <a:pt x="0" y="7937500"/>
                </a:lnTo>
                <a:lnTo>
                  <a:pt x="0" y="7924800"/>
                </a:lnTo>
                <a:lnTo>
                  <a:pt x="0" y="7912100"/>
                </a:lnTo>
                <a:lnTo>
                  <a:pt x="0" y="7899400"/>
                </a:lnTo>
                <a:lnTo>
                  <a:pt x="0" y="7886700"/>
                </a:lnTo>
                <a:lnTo>
                  <a:pt x="0" y="7874000"/>
                </a:lnTo>
                <a:lnTo>
                  <a:pt x="0" y="7861300"/>
                </a:lnTo>
                <a:lnTo>
                  <a:pt x="0" y="7848600"/>
                </a:lnTo>
                <a:lnTo>
                  <a:pt x="0" y="7835900"/>
                </a:lnTo>
                <a:lnTo>
                  <a:pt x="0" y="7823200"/>
                </a:lnTo>
                <a:lnTo>
                  <a:pt x="0" y="7810500"/>
                </a:lnTo>
                <a:lnTo>
                  <a:pt x="0" y="7797800"/>
                </a:lnTo>
                <a:lnTo>
                  <a:pt x="0" y="7785100"/>
                </a:lnTo>
                <a:lnTo>
                  <a:pt x="0" y="7772400"/>
                </a:lnTo>
                <a:lnTo>
                  <a:pt x="0" y="7759700"/>
                </a:lnTo>
                <a:lnTo>
                  <a:pt x="0" y="7747000"/>
                </a:lnTo>
                <a:lnTo>
                  <a:pt x="0" y="7734300"/>
                </a:lnTo>
                <a:lnTo>
                  <a:pt x="0" y="7721600"/>
                </a:lnTo>
                <a:lnTo>
                  <a:pt x="0" y="7708900"/>
                </a:lnTo>
                <a:lnTo>
                  <a:pt x="0" y="7696200"/>
                </a:lnTo>
                <a:lnTo>
                  <a:pt x="0" y="7683500"/>
                </a:lnTo>
                <a:lnTo>
                  <a:pt x="0" y="7670800"/>
                </a:lnTo>
                <a:lnTo>
                  <a:pt x="0" y="7658100"/>
                </a:lnTo>
                <a:lnTo>
                  <a:pt x="0" y="7645400"/>
                </a:lnTo>
                <a:lnTo>
                  <a:pt x="0" y="7632700"/>
                </a:lnTo>
                <a:lnTo>
                  <a:pt x="0" y="7620000"/>
                </a:lnTo>
                <a:lnTo>
                  <a:pt x="0" y="7607300"/>
                </a:lnTo>
                <a:lnTo>
                  <a:pt x="0" y="7594600"/>
                </a:lnTo>
                <a:lnTo>
                  <a:pt x="0" y="7581900"/>
                </a:lnTo>
                <a:lnTo>
                  <a:pt x="0" y="7569200"/>
                </a:lnTo>
                <a:lnTo>
                  <a:pt x="0" y="7556500"/>
                </a:lnTo>
                <a:lnTo>
                  <a:pt x="0" y="7543800"/>
                </a:lnTo>
                <a:lnTo>
                  <a:pt x="0" y="7531100"/>
                </a:lnTo>
                <a:lnTo>
                  <a:pt x="0" y="7518400"/>
                </a:lnTo>
                <a:lnTo>
                  <a:pt x="0" y="7505700"/>
                </a:lnTo>
                <a:lnTo>
                  <a:pt x="0" y="7493000"/>
                </a:lnTo>
                <a:lnTo>
                  <a:pt x="0" y="7480300"/>
                </a:lnTo>
                <a:lnTo>
                  <a:pt x="0" y="7467600"/>
                </a:lnTo>
                <a:lnTo>
                  <a:pt x="0" y="7454900"/>
                </a:lnTo>
                <a:lnTo>
                  <a:pt x="0" y="7442200"/>
                </a:lnTo>
                <a:lnTo>
                  <a:pt x="0" y="7429500"/>
                </a:lnTo>
                <a:lnTo>
                  <a:pt x="0" y="7416800"/>
                </a:lnTo>
                <a:lnTo>
                  <a:pt x="0" y="7404100"/>
                </a:lnTo>
                <a:lnTo>
                  <a:pt x="0" y="7391400"/>
                </a:lnTo>
                <a:lnTo>
                  <a:pt x="0" y="7378700"/>
                </a:lnTo>
                <a:lnTo>
                  <a:pt x="0" y="7366000"/>
                </a:lnTo>
                <a:lnTo>
                  <a:pt x="0" y="7353300"/>
                </a:lnTo>
                <a:lnTo>
                  <a:pt x="0" y="7340600"/>
                </a:lnTo>
                <a:lnTo>
                  <a:pt x="0" y="7327900"/>
                </a:lnTo>
                <a:lnTo>
                  <a:pt x="0" y="7315200"/>
                </a:lnTo>
                <a:lnTo>
                  <a:pt x="0" y="7302500"/>
                </a:lnTo>
                <a:lnTo>
                  <a:pt x="0" y="7289800"/>
                </a:lnTo>
                <a:lnTo>
                  <a:pt x="0" y="7277100"/>
                </a:lnTo>
                <a:lnTo>
                  <a:pt x="0" y="7264400"/>
                </a:lnTo>
                <a:lnTo>
                  <a:pt x="0" y="7251700"/>
                </a:lnTo>
                <a:lnTo>
                  <a:pt x="0" y="7239000"/>
                </a:lnTo>
                <a:lnTo>
                  <a:pt x="0" y="7226300"/>
                </a:lnTo>
                <a:lnTo>
                  <a:pt x="0" y="7213600"/>
                </a:lnTo>
                <a:lnTo>
                  <a:pt x="0" y="7200900"/>
                </a:lnTo>
                <a:lnTo>
                  <a:pt x="0" y="7188200"/>
                </a:lnTo>
                <a:lnTo>
                  <a:pt x="0" y="7175500"/>
                </a:lnTo>
                <a:lnTo>
                  <a:pt x="0" y="7162800"/>
                </a:lnTo>
                <a:lnTo>
                  <a:pt x="0" y="7150100"/>
                </a:lnTo>
                <a:lnTo>
                  <a:pt x="0" y="7137400"/>
                </a:lnTo>
                <a:lnTo>
                  <a:pt x="0" y="7124700"/>
                </a:lnTo>
                <a:lnTo>
                  <a:pt x="0" y="7112000"/>
                </a:lnTo>
                <a:lnTo>
                  <a:pt x="0" y="7099300"/>
                </a:lnTo>
                <a:lnTo>
                  <a:pt x="0" y="7086600"/>
                </a:lnTo>
                <a:lnTo>
                  <a:pt x="0" y="7073900"/>
                </a:lnTo>
                <a:lnTo>
                  <a:pt x="0" y="7061200"/>
                </a:lnTo>
                <a:lnTo>
                  <a:pt x="0" y="7048500"/>
                </a:lnTo>
                <a:lnTo>
                  <a:pt x="0" y="7035800"/>
                </a:lnTo>
                <a:lnTo>
                  <a:pt x="0" y="7023100"/>
                </a:lnTo>
                <a:lnTo>
                  <a:pt x="0" y="7010400"/>
                </a:lnTo>
                <a:lnTo>
                  <a:pt x="0" y="6997700"/>
                </a:lnTo>
                <a:lnTo>
                  <a:pt x="0" y="6985000"/>
                </a:lnTo>
                <a:lnTo>
                  <a:pt x="0" y="6972300"/>
                </a:lnTo>
                <a:lnTo>
                  <a:pt x="0" y="6959600"/>
                </a:lnTo>
                <a:lnTo>
                  <a:pt x="0" y="6946900"/>
                </a:lnTo>
                <a:lnTo>
                  <a:pt x="0" y="6934200"/>
                </a:lnTo>
                <a:lnTo>
                  <a:pt x="0" y="6921500"/>
                </a:lnTo>
                <a:lnTo>
                  <a:pt x="0" y="6908800"/>
                </a:lnTo>
                <a:lnTo>
                  <a:pt x="0" y="6896100"/>
                </a:lnTo>
                <a:lnTo>
                  <a:pt x="0" y="6883400"/>
                </a:lnTo>
                <a:lnTo>
                  <a:pt x="0" y="6870700"/>
                </a:lnTo>
                <a:lnTo>
                  <a:pt x="0" y="6858000"/>
                </a:lnTo>
                <a:lnTo>
                  <a:pt x="0" y="6845300"/>
                </a:lnTo>
                <a:lnTo>
                  <a:pt x="0" y="6832600"/>
                </a:lnTo>
                <a:lnTo>
                  <a:pt x="0" y="6819900"/>
                </a:lnTo>
                <a:lnTo>
                  <a:pt x="0" y="6807200"/>
                </a:lnTo>
                <a:lnTo>
                  <a:pt x="0" y="6794500"/>
                </a:lnTo>
                <a:lnTo>
                  <a:pt x="0" y="6781800"/>
                </a:lnTo>
                <a:lnTo>
                  <a:pt x="0" y="6769100"/>
                </a:lnTo>
                <a:lnTo>
                  <a:pt x="0" y="6756400"/>
                </a:lnTo>
                <a:lnTo>
                  <a:pt x="0" y="6743700"/>
                </a:lnTo>
                <a:lnTo>
                  <a:pt x="0" y="6731000"/>
                </a:lnTo>
                <a:lnTo>
                  <a:pt x="0" y="6718300"/>
                </a:lnTo>
                <a:lnTo>
                  <a:pt x="0" y="6705600"/>
                </a:lnTo>
                <a:lnTo>
                  <a:pt x="0" y="6692900"/>
                </a:lnTo>
                <a:lnTo>
                  <a:pt x="0" y="6680200"/>
                </a:lnTo>
                <a:lnTo>
                  <a:pt x="0" y="6667500"/>
                </a:lnTo>
                <a:lnTo>
                  <a:pt x="0" y="6654800"/>
                </a:lnTo>
                <a:lnTo>
                  <a:pt x="0" y="6642100"/>
                </a:lnTo>
                <a:lnTo>
                  <a:pt x="0" y="6629400"/>
                </a:lnTo>
                <a:lnTo>
                  <a:pt x="0" y="6616700"/>
                </a:lnTo>
                <a:lnTo>
                  <a:pt x="0" y="6604000"/>
                </a:lnTo>
                <a:lnTo>
                  <a:pt x="0" y="6591300"/>
                </a:lnTo>
                <a:lnTo>
                  <a:pt x="0" y="6578600"/>
                </a:lnTo>
                <a:lnTo>
                  <a:pt x="0" y="6565900"/>
                </a:lnTo>
                <a:lnTo>
                  <a:pt x="0" y="6553200"/>
                </a:lnTo>
                <a:lnTo>
                  <a:pt x="0" y="6540500"/>
                </a:lnTo>
                <a:lnTo>
                  <a:pt x="0" y="6527800"/>
                </a:lnTo>
                <a:lnTo>
                  <a:pt x="0" y="6515100"/>
                </a:lnTo>
                <a:lnTo>
                  <a:pt x="0" y="6502400"/>
                </a:lnTo>
                <a:lnTo>
                  <a:pt x="0" y="6489700"/>
                </a:lnTo>
                <a:lnTo>
                  <a:pt x="0" y="6477000"/>
                </a:lnTo>
                <a:lnTo>
                  <a:pt x="0" y="6464300"/>
                </a:lnTo>
                <a:lnTo>
                  <a:pt x="0" y="6451600"/>
                </a:lnTo>
                <a:lnTo>
                  <a:pt x="0" y="6438900"/>
                </a:lnTo>
                <a:lnTo>
                  <a:pt x="0" y="6426200"/>
                </a:lnTo>
                <a:lnTo>
                  <a:pt x="0" y="6413500"/>
                </a:lnTo>
                <a:lnTo>
                  <a:pt x="0" y="6400800"/>
                </a:lnTo>
                <a:lnTo>
                  <a:pt x="0" y="6388100"/>
                </a:lnTo>
                <a:lnTo>
                  <a:pt x="0" y="6375400"/>
                </a:lnTo>
                <a:lnTo>
                  <a:pt x="0" y="6362700"/>
                </a:lnTo>
                <a:lnTo>
                  <a:pt x="0" y="6350000"/>
                </a:lnTo>
                <a:lnTo>
                  <a:pt x="0" y="6337300"/>
                </a:lnTo>
                <a:lnTo>
                  <a:pt x="0" y="6324600"/>
                </a:lnTo>
                <a:lnTo>
                  <a:pt x="0" y="6311900"/>
                </a:lnTo>
                <a:lnTo>
                  <a:pt x="0" y="6299200"/>
                </a:lnTo>
                <a:lnTo>
                  <a:pt x="0" y="6286500"/>
                </a:lnTo>
                <a:lnTo>
                  <a:pt x="0" y="6273800"/>
                </a:lnTo>
                <a:lnTo>
                  <a:pt x="0" y="6261100"/>
                </a:lnTo>
                <a:lnTo>
                  <a:pt x="0" y="6248400"/>
                </a:lnTo>
                <a:lnTo>
                  <a:pt x="0" y="6235700"/>
                </a:lnTo>
                <a:lnTo>
                  <a:pt x="0" y="6223000"/>
                </a:lnTo>
                <a:lnTo>
                  <a:pt x="0" y="6210300"/>
                </a:lnTo>
                <a:lnTo>
                  <a:pt x="0" y="6197600"/>
                </a:lnTo>
                <a:lnTo>
                  <a:pt x="0" y="6184900"/>
                </a:lnTo>
                <a:lnTo>
                  <a:pt x="0" y="6172200"/>
                </a:lnTo>
                <a:lnTo>
                  <a:pt x="0" y="6159500"/>
                </a:lnTo>
                <a:lnTo>
                  <a:pt x="0" y="6146800"/>
                </a:lnTo>
                <a:lnTo>
                  <a:pt x="0" y="6134100"/>
                </a:lnTo>
                <a:lnTo>
                  <a:pt x="0" y="6121400"/>
                </a:lnTo>
                <a:lnTo>
                  <a:pt x="0" y="6108700"/>
                </a:lnTo>
                <a:lnTo>
                  <a:pt x="0" y="6096000"/>
                </a:lnTo>
                <a:lnTo>
                  <a:pt x="0" y="6083300"/>
                </a:lnTo>
                <a:lnTo>
                  <a:pt x="0" y="6070600"/>
                </a:lnTo>
                <a:lnTo>
                  <a:pt x="0" y="6057900"/>
                </a:lnTo>
                <a:lnTo>
                  <a:pt x="0" y="6045200"/>
                </a:lnTo>
                <a:lnTo>
                  <a:pt x="0" y="6032500"/>
                </a:lnTo>
                <a:lnTo>
                  <a:pt x="0" y="6019800"/>
                </a:lnTo>
                <a:lnTo>
                  <a:pt x="0" y="6007100"/>
                </a:lnTo>
                <a:lnTo>
                  <a:pt x="0" y="5994400"/>
                </a:lnTo>
                <a:lnTo>
                  <a:pt x="0" y="5981700"/>
                </a:lnTo>
                <a:lnTo>
                  <a:pt x="0" y="5969000"/>
                </a:lnTo>
                <a:lnTo>
                  <a:pt x="0" y="5956300"/>
                </a:lnTo>
                <a:lnTo>
                  <a:pt x="0" y="5943600"/>
                </a:lnTo>
                <a:lnTo>
                  <a:pt x="0" y="5930900"/>
                </a:lnTo>
                <a:lnTo>
                  <a:pt x="0" y="5918200"/>
                </a:lnTo>
                <a:lnTo>
                  <a:pt x="0" y="5905500"/>
                </a:lnTo>
                <a:lnTo>
                  <a:pt x="0" y="5892800"/>
                </a:lnTo>
                <a:lnTo>
                  <a:pt x="0" y="5880100"/>
                </a:lnTo>
                <a:lnTo>
                  <a:pt x="0" y="5867400"/>
                </a:lnTo>
                <a:lnTo>
                  <a:pt x="0" y="5854700"/>
                </a:lnTo>
                <a:lnTo>
                  <a:pt x="0" y="5842000"/>
                </a:lnTo>
                <a:lnTo>
                  <a:pt x="0" y="5829300"/>
                </a:lnTo>
                <a:lnTo>
                  <a:pt x="0" y="5816600"/>
                </a:lnTo>
                <a:lnTo>
                  <a:pt x="0" y="5803900"/>
                </a:lnTo>
                <a:lnTo>
                  <a:pt x="0" y="5791200"/>
                </a:lnTo>
                <a:lnTo>
                  <a:pt x="0" y="5778500"/>
                </a:lnTo>
                <a:lnTo>
                  <a:pt x="0" y="5765800"/>
                </a:lnTo>
                <a:lnTo>
                  <a:pt x="0" y="5753100"/>
                </a:lnTo>
                <a:lnTo>
                  <a:pt x="0" y="5740400"/>
                </a:lnTo>
                <a:lnTo>
                  <a:pt x="0" y="5727700"/>
                </a:lnTo>
                <a:lnTo>
                  <a:pt x="0" y="5715000"/>
                </a:lnTo>
                <a:lnTo>
                  <a:pt x="0" y="5702300"/>
                </a:lnTo>
                <a:lnTo>
                  <a:pt x="0" y="5689600"/>
                </a:lnTo>
                <a:lnTo>
                  <a:pt x="0" y="5676900"/>
                </a:lnTo>
                <a:lnTo>
                  <a:pt x="0" y="5664200"/>
                </a:lnTo>
                <a:lnTo>
                  <a:pt x="0" y="5651500"/>
                </a:lnTo>
                <a:lnTo>
                  <a:pt x="0" y="5638800"/>
                </a:lnTo>
                <a:lnTo>
                  <a:pt x="0" y="5626100"/>
                </a:lnTo>
                <a:lnTo>
                  <a:pt x="0" y="5613400"/>
                </a:lnTo>
                <a:lnTo>
                  <a:pt x="0" y="5600700"/>
                </a:lnTo>
                <a:lnTo>
                  <a:pt x="0" y="5588000"/>
                </a:lnTo>
                <a:lnTo>
                  <a:pt x="0" y="5575300"/>
                </a:lnTo>
                <a:lnTo>
                  <a:pt x="0" y="5562600"/>
                </a:lnTo>
                <a:lnTo>
                  <a:pt x="0" y="5549900"/>
                </a:lnTo>
                <a:lnTo>
                  <a:pt x="0" y="5537200"/>
                </a:lnTo>
                <a:lnTo>
                  <a:pt x="0" y="5524500"/>
                </a:lnTo>
                <a:lnTo>
                  <a:pt x="0" y="5511800"/>
                </a:lnTo>
                <a:lnTo>
                  <a:pt x="0" y="5499100"/>
                </a:lnTo>
                <a:lnTo>
                  <a:pt x="0" y="5486400"/>
                </a:lnTo>
                <a:lnTo>
                  <a:pt x="0" y="5473700"/>
                </a:lnTo>
                <a:lnTo>
                  <a:pt x="0" y="5461000"/>
                </a:lnTo>
                <a:lnTo>
                  <a:pt x="0" y="5448300"/>
                </a:lnTo>
                <a:lnTo>
                  <a:pt x="0" y="5435600"/>
                </a:lnTo>
                <a:lnTo>
                  <a:pt x="0" y="5422900"/>
                </a:lnTo>
                <a:lnTo>
                  <a:pt x="0" y="5410200"/>
                </a:lnTo>
                <a:lnTo>
                  <a:pt x="0" y="5397500"/>
                </a:lnTo>
                <a:lnTo>
                  <a:pt x="0" y="5384800"/>
                </a:lnTo>
                <a:lnTo>
                  <a:pt x="0" y="5372100"/>
                </a:lnTo>
                <a:lnTo>
                  <a:pt x="0" y="5359400"/>
                </a:lnTo>
                <a:lnTo>
                  <a:pt x="0" y="5346700"/>
                </a:lnTo>
                <a:lnTo>
                  <a:pt x="0" y="5334000"/>
                </a:lnTo>
                <a:lnTo>
                  <a:pt x="0" y="5321300"/>
                </a:lnTo>
                <a:lnTo>
                  <a:pt x="0" y="5308600"/>
                </a:lnTo>
                <a:lnTo>
                  <a:pt x="0" y="5295900"/>
                </a:lnTo>
                <a:lnTo>
                  <a:pt x="0" y="5283200"/>
                </a:lnTo>
                <a:lnTo>
                  <a:pt x="0" y="5270500"/>
                </a:lnTo>
                <a:lnTo>
                  <a:pt x="0" y="5257800"/>
                </a:lnTo>
                <a:lnTo>
                  <a:pt x="0" y="5245100"/>
                </a:lnTo>
                <a:lnTo>
                  <a:pt x="0" y="5232400"/>
                </a:lnTo>
                <a:lnTo>
                  <a:pt x="0" y="5219700"/>
                </a:lnTo>
                <a:lnTo>
                  <a:pt x="0" y="5207000"/>
                </a:lnTo>
                <a:lnTo>
                  <a:pt x="0" y="5194300"/>
                </a:lnTo>
                <a:lnTo>
                  <a:pt x="0" y="5181600"/>
                </a:lnTo>
                <a:lnTo>
                  <a:pt x="0" y="5168900"/>
                </a:lnTo>
                <a:lnTo>
                  <a:pt x="0" y="5156200"/>
                </a:lnTo>
                <a:lnTo>
                  <a:pt x="0" y="5143500"/>
                </a:lnTo>
                <a:lnTo>
                  <a:pt x="0" y="5130800"/>
                </a:lnTo>
                <a:lnTo>
                  <a:pt x="0" y="5118100"/>
                </a:lnTo>
                <a:lnTo>
                  <a:pt x="0" y="5105400"/>
                </a:lnTo>
                <a:lnTo>
                  <a:pt x="0" y="5092700"/>
                </a:lnTo>
                <a:lnTo>
                  <a:pt x="0" y="5080000"/>
                </a:lnTo>
                <a:lnTo>
                  <a:pt x="0" y="5067300"/>
                </a:lnTo>
                <a:lnTo>
                  <a:pt x="0" y="5054600"/>
                </a:lnTo>
                <a:lnTo>
                  <a:pt x="0" y="5041900"/>
                </a:lnTo>
                <a:lnTo>
                  <a:pt x="0" y="5029200"/>
                </a:lnTo>
                <a:lnTo>
                  <a:pt x="0" y="5016500"/>
                </a:lnTo>
                <a:lnTo>
                  <a:pt x="0" y="5003800"/>
                </a:lnTo>
                <a:lnTo>
                  <a:pt x="0" y="4991100"/>
                </a:lnTo>
                <a:lnTo>
                  <a:pt x="0" y="4978400"/>
                </a:lnTo>
                <a:lnTo>
                  <a:pt x="0" y="4965700"/>
                </a:lnTo>
                <a:lnTo>
                  <a:pt x="0" y="4953000"/>
                </a:lnTo>
                <a:lnTo>
                  <a:pt x="0" y="4940300"/>
                </a:lnTo>
                <a:lnTo>
                  <a:pt x="0" y="4927600"/>
                </a:lnTo>
                <a:lnTo>
                  <a:pt x="0" y="4914900"/>
                </a:lnTo>
                <a:lnTo>
                  <a:pt x="0" y="4902200"/>
                </a:lnTo>
                <a:lnTo>
                  <a:pt x="0" y="4889500"/>
                </a:lnTo>
                <a:lnTo>
                  <a:pt x="0" y="4876800"/>
                </a:lnTo>
                <a:lnTo>
                  <a:pt x="0" y="4864100"/>
                </a:lnTo>
                <a:lnTo>
                  <a:pt x="0" y="4851400"/>
                </a:lnTo>
                <a:lnTo>
                  <a:pt x="0" y="4838700"/>
                </a:lnTo>
                <a:lnTo>
                  <a:pt x="0" y="4826000"/>
                </a:lnTo>
                <a:lnTo>
                  <a:pt x="0" y="4813300"/>
                </a:lnTo>
                <a:lnTo>
                  <a:pt x="0" y="4800600"/>
                </a:lnTo>
                <a:lnTo>
                  <a:pt x="0" y="4787900"/>
                </a:lnTo>
                <a:lnTo>
                  <a:pt x="0" y="4775200"/>
                </a:lnTo>
                <a:lnTo>
                  <a:pt x="0" y="4762500"/>
                </a:lnTo>
                <a:lnTo>
                  <a:pt x="0" y="4749800"/>
                </a:lnTo>
                <a:lnTo>
                  <a:pt x="0" y="4737100"/>
                </a:lnTo>
                <a:lnTo>
                  <a:pt x="0" y="4724400"/>
                </a:lnTo>
                <a:lnTo>
                  <a:pt x="0" y="4711700"/>
                </a:lnTo>
                <a:lnTo>
                  <a:pt x="0" y="4699000"/>
                </a:lnTo>
                <a:lnTo>
                  <a:pt x="0" y="4686300"/>
                </a:lnTo>
                <a:lnTo>
                  <a:pt x="0" y="4673600"/>
                </a:lnTo>
                <a:lnTo>
                  <a:pt x="0" y="4660900"/>
                </a:lnTo>
                <a:lnTo>
                  <a:pt x="0" y="4648200"/>
                </a:lnTo>
                <a:lnTo>
                  <a:pt x="0" y="4635500"/>
                </a:lnTo>
                <a:lnTo>
                  <a:pt x="0" y="4622800"/>
                </a:lnTo>
                <a:lnTo>
                  <a:pt x="0" y="4610100"/>
                </a:lnTo>
                <a:lnTo>
                  <a:pt x="0" y="4597400"/>
                </a:lnTo>
                <a:lnTo>
                  <a:pt x="0" y="4584700"/>
                </a:lnTo>
                <a:lnTo>
                  <a:pt x="0" y="4572000"/>
                </a:lnTo>
              </a:path>
            </a:pathLst>
          </a:custGeom>
          <a:solidFill>
            <a:srgbClr val="252525"/>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975"/>
          </a:p>
        </p:txBody>
      </p:sp>
      <p:grpSp>
        <p:nvGrpSpPr>
          <p:cNvPr id="13" name="组合 12">
            <a:extLst>
              <a:ext uri="{FF2B5EF4-FFF2-40B4-BE49-F238E27FC236}">
                <a16:creationId xmlns:a16="http://schemas.microsoft.com/office/drawing/2014/main" id="{4AEF1248-5500-451B-BFF1-C5AE9D440CC3}"/>
              </a:ext>
            </a:extLst>
          </p:cNvPr>
          <p:cNvGrpSpPr/>
          <p:nvPr/>
        </p:nvGrpSpPr>
        <p:grpSpPr>
          <a:xfrm>
            <a:off x="6037934" y="475335"/>
            <a:ext cx="2877943" cy="1401209"/>
            <a:chOff x="480493" y="4510445"/>
            <a:chExt cx="3915815" cy="1906526"/>
          </a:xfrm>
        </p:grpSpPr>
        <p:sp>
          <p:nvSpPr>
            <p:cNvPr id="14" name="矩形 13">
              <a:extLst>
                <a:ext uri="{FF2B5EF4-FFF2-40B4-BE49-F238E27FC236}">
                  <a16:creationId xmlns:a16="http://schemas.microsoft.com/office/drawing/2014/main" id="{675CDC81-9DF3-4AA7-BE58-70484EA0BA5E}"/>
                </a:ext>
              </a:extLst>
            </p:cNvPr>
            <p:cNvSpPr/>
            <p:nvPr/>
          </p:nvSpPr>
          <p:spPr>
            <a:xfrm>
              <a:off x="1694431" y="4510445"/>
              <a:ext cx="1487943" cy="618123"/>
            </a:xfrm>
            <a:prstGeom prst="rect">
              <a:avLst/>
            </a:prstGeom>
          </p:spPr>
          <p:txBody>
            <a:bodyPr wrap="none">
              <a:spAutoFit/>
            </a:bodyPr>
            <a:lstStyle/>
            <a:p>
              <a:pPr algn="ctr"/>
              <a:r>
                <a:rPr lang="zh-CN" altLang="en-US" sz="2352" b="1" dirty="0">
                  <a:solidFill>
                    <a:schemeClr val="tx1">
                      <a:lumMod val="85000"/>
                      <a:lumOff val="15000"/>
                    </a:schemeClr>
                  </a:solidFill>
                  <a:latin typeface="Aharoni" panose="02010803020104030203" pitchFamily="2" charset="-79"/>
                  <a:ea typeface="Microsoft Yi Baiti" panose="03000500000000000000" pitchFamily="66" charset="0"/>
                  <a:cs typeface="Aharoni" panose="02010803020104030203" pitchFamily="2" charset="-79"/>
                </a:rPr>
                <a:t>数据库</a:t>
              </a:r>
              <a:endParaRPr lang="zh-CN" altLang="en-US" sz="2352" b="1" dirty="0">
                <a:solidFill>
                  <a:schemeClr val="tx1">
                    <a:lumMod val="85000"/>
                    <a:lumOff val="15000"/>
                  </a:schemeClr>
                </a:solidFill>
                <a:latin typeface="Aharoni" panose="02010803020104030203" pitchFamily="2" charset="-79"/>
                <a:ea typeface="微软雅黑" panose="020B0503020204020204" pitchFamily="34" charset="-122"/>
                <a:cs typeface="Aharoni" panose="02010803020104030203" pitchFamily="2" charset="-79"/>
              </a:endParaRPr>
            </a:p>
          </p:txBody>
        </p:sp>
        <p:sp>
          <p:nvSpPr>
            <p:cNvPr id="15" name="文本框 14">
              <a:extLst>
                <a:ext uri="{FF2B5EF4-FFF2-40B4-BE49-F238E27FC236}">
                  <a16:creationId xmlns:a16="http://schemas.microsoft.com/office/drawing/2014/main" id="{507EFA49-DB80-4733-8F22-A5FDD59A8922}"/>
                </a:ext>
              </a:extLst>
            </p:cNvPr>
            <p:cNvSpPr txBox="1"/>
            <p:nvPr/>
          </p:nvSpPr>
          <p:spPr>
            <a:xfrm>
              <a:off x="480493" y="4993622"/>
              <a:ext cx="3915815" cy="1423349"/>
            </a:xfrm>
            <a:prstGeom prst="roundRect">
              <a:avLst>
                <a:gd name="adj" fmla="val 6852"/>
              </a:avLst>
            </a:prstGeom>
            <a:noFill/>
            <a:ln>
              <a:noFill/>
            </a:ln>
          </p:spPr>
          <p:txBody>
            <a:bodyPr wrap="square" rtlCol="0">
              <a:spAutoFit/>
            </a:bodyPr>
            <a:lstStyle/>
            <a:p>
              <a:pPr algn="ctr">
                <a:lnSpc>
                  <a:spcPct val="130000"/>
                </a:lnSpc>
              </a:pPr>
              <a:r>
                <a:rPr lang="zh-CN" altLang="en-US" sz="1176"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数据库是当前操作级别的数据存储，通常在常规归档过程中从数据库中系统地删除数据。 换句话说，</a:t>
              </a:r>
              <a:r>
                <a:rPr lang="zh-CN" altLang="en-US" sz="1176" b="1"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数据库中的数据是受时间和语言环境限制的原始数据</a:t>
              </a:r>
              <a:endParaRPr lang="zh-CN" altLang="en-US" sz="1176"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p:grpSp>
      <p:grpSp>
        <p:nvGrpSpPr>
          <p:cNvPr id="16" name="组合 15">
            <a:extLst>
              <a:ext uri="{FF2B5EF4-FFF2-40B4-BE49-F238E27FC236}">
                <a16:creationId xmlns:a16="http://schemas.microsoft.com/office/drawing/2014/main" id="{C740BB97-0F80-43BE-AF1E-8F0BB00BB643}"/>
              </a:ext>
            </a:extLst>
          </p:cNvPr>
          <p:cNvGrpSpPr/>
          <p:nvPr/>
        </p:nvGrpSpPr>
        <p:grpSpPr>
          <a:xfrm>
            <a:off x="6037934" y="2334974"/>
            <a:ext cx="2877943" cy="1411876"/>
            <a:chOff x="480493" y="4510445"/>
            <a:chExt cx="3915815" cy="1921041"/>
          </a:xfrm>
        </p:grpSpPr>
        <p:sp>
          <p:nvSpPr>
            <p:cNvPr id="17" name="矩形 16">
              <a:extLst>
                <a:ext uri="{FF2B5EF4-FFF2-40B4-BE49-F238E27FC236}">
                  <a16:creationId xmlns:a16="http://schemas.microsoft.com/office/drawing/2014/main" id="{0A29FEE0-8D57-4A30-82A9-2C444AE96FD6}"/>
                </a:ext>
              </a:extLst>
            </p:cNvPr>
            <p:cNvSpPr/>
            <p:nvPr/>
          </p:nvSpPr>
          <p:spPr>
            <a:xfrm>
              <a:off x="1488316" y="4510445"/>
              <a:ext cx="1900168" cy="618123"/>
            </a:xfrm>
            <a:prstGeom prst="rect">
              <a:avLst/>
            </a:prstGeom>
          </p:spPr>
          <p:txBody>
            <a:bodyPr wrap="none">
              <a:spAutoFit/>
            </a:bodyPr>
            <a:lstStyle/>
            <a:p>
              <a:pPr algn="ctr"/>
              <a:r>
                <a:rPr lang="zh-CN" altLang="en-US" sz="2352" b="1" dirty="0">
                  <a:solidFill>
                    <a:schemeClr val="tx1">
                      <a:lumMod val="85000"/>
                      <a:lumOff val="15000"/>
                    </a:schemeClr>
                  </a:solidFill>
                  <a:latin typeface="Aharoni" panose="02010803020104030203" pitchFamily="2" charset="-79"/>
                  <a:ea typeface="Microsoft Yi Baiti" panose="03000500000000000000" pitchFamily="66" charset="0"/>
                  <a:cs typeface="Aharoni" panose="02010803020104030203" pitchFamily="2" charset="-79"/>
                </a:rPr>
                <a:t>数据仓库</a:t>
              </a:r>
              <a:endParaRPr lang="zh-CN" altLang="en-US" sz="2352" b="1" dirty="0">
                <a:solidFill>
                  <a:schemeClr val="tx1">
                    <a:lumMod val="85000"/>
                    <a:lumOff val="15000"/>
                  </a:schemeClr>
                </a:solidFill>
                <a:latin typeface="Aharoni" panose="02010803020104030203" pitchFamily="2" charset="-79"/>
                <a:ea typeface="微软雅黑" panose="020B0503020204020204" pitchFamily="34" charset="-122"/>
                <a:cs typeface="Aharoni" panose="02010803020104030203" pitchFamily="2" charset="-79"/>
              </a:endParaRPr>
            </a:p>
          </p:txBody>
        </p:sp>
        <p:sp>
          <p:nvSpPr>
            <p:cNvPr id="18" name="文本框 17">
              <a:extLst>
                <a:ext uri="{FF2B5EF4-FFF2-40B4-BE49-F238E27FC236}">
                  <a16:creationId xmlns:a16="http://schemas.microsoft.com/office/drawing/2014/main" id="{6F234719-E06E-4E6A-BB89-4B03871C9D1C}"/>
                </a:ext>
              </a:extLst>
            </p:cNvPr>
            <p:cNvSpPr txBox="1"/>
            <p:nvPr/>
          </p:nvSpPr>
          <p:spPr>
            <a:xfrm>
              <a:off x="480493" y="5008136"/>
              <a:ext cx="3915815" cy="1423350"/>
            </a:xfrm>
            <a:prstGeom prst="roundRect">
              <a:avLst>
                <a:gd name="adj" fmla="val 6852"/>
              </a:avLst>
            </a:prstGeom>
            <a:noFill/>
            <a:ln>
              <a:noFill/>
            </a:ln>
          </p:spPr>
          <p:txBody>
            <a:bodyPr wrap="square" rtlCol="0">
              <a:spAutoFit/>
            </a:bodyPr>
            <a:lstStyle/>
            <a:p>
              <a:pPr algn="ctr">
                <a:lnSpc>
                  <a:spcPct val="130000"/>
                </a:lnSpc>
              </a:pPr>
              <a:r>
                <a:rPr lang="zh-CN" altLang="en-US" sz="1176"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数据仓库则是从许多运营数据库中收集历史数据的实现，并为数据仓库提供了范围更广，时间更广泛的数据集。 分析历史趋势和预测未来可能性的目的</a:t>
              </a:r>
              <a:endParaRPr lang="zh-CN" altLang="en-US" sz="1176"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p:grpSp>
      <p:pic>
        <p:nvPicPr>
          <p:cNvPr id="19" name="图片 18">
            <a:extLst>
              <a:ext uri="{FF2B5EF4-FFF2-40B4-BE49-F238E27FC236}">
                <a16:creationId xmlns:a16="http://schemas.microsoft.com/office/drawing/2014/main" id="{67793B91-6A99-4D42-B87A-8973450052A7}"/>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60155"/>
          <a:stretch/>
        </p:blipFill>
        <p:spPr>
          <a:xfrm>
            <a:off x="19490" y="-1"/>
            <a:ext cx="3012461" cy="5040313"/>
          </a:xfrm>
          <a:prstGeom prst="rect">
            <a:avLst/>
          </a:prstGeom>
        </p:spPr>
      </p:pic>
      <p:grpSp>
        <p:nvGrpSpPr>
          <p:cNvPr id="20" name="组合 19">
            <a:extLst>
              <a:ext uri="{FF2B5EF4-FFF2-40B4-BE49-F238E27FC236}">
                <a16:creationId xmlns:a16="http://schemas.microsoft.com/office/drawing/2014/main" id="{48455878-7726-4A5F-A24B-C9906223CEEA}"/>
              </a:ext>
            </a:extLst>
          </p:cNvPr>
          <p:cNvGrpSpPr/>
          <p:nvPr/>
        </p:nvGrpSpPr>
        <p:grpSpPr>
          <a:xfrm>
            <a:off x="3076691" y="900457"/>
            <a:ext cx="2703298" cy="3595343"/>
            <a:chOff x="4159718" y="1225189"/>
            <a:chExt cx="3678188" cy="4836858"/>
          </a:xfrm>
        </p:grpSpPr>
        <p:grpSp>
          <p:nvGrpSpPr>
            <p:cNvPr id="21" name="组合 20">
              <a:extLst>
                <a:ext uri="{FF2B5EF4-FFF2-40B4-BE49-F238E27FC236}">
                  <a16:creationId xmlns:a16="http://schemas.microsoft.com/office/drawing/2014/main" id="{ADAC1D57-8C9B-4FEB-B61A-09BE504815C2}"/>
                </a:ext>
              </a:extLst>
            </p:cNvPr>
            <p:cNvGrpSpPr/>
            <p:nvPr/>
          </p:nvGrpSpPr>
          <p:grpSpPr>
            <a:xfrm>
              <a:off x="4354095" y="1225189"/>
              <a:ext cx="3483811" cy="1439721"/>
              <a:chOff x="323049" y="1208432"/>
              <a:chExt cx="3483811" cy="1439721"/>
            </a:xfrm>
          </p:grpSpPr>
          <p:grpSp>
            <p:nvGrpSpPr>
              <p:cNvPr id="23" name="组合 22">
                <a:extLst>
                  <a:ext uri="{FF2B5EF4-FFF2-40B4-BE49-F238E27FC236}">
                    <a16:creationId xmlns:a16="http://schemas.microsoft.com/office/drawing/2014/main" id="{5A1384FA-B0FA-435E-B34B-AC7A94FB6622}"/>
                  </a:ext>
                </a:extLst>
              </p:cNvPr>
              <p:cNvGrpSpPr/>
              <p:nvPr/>
            </p:nvGrpSpPr>
            <p:grpSpPr>
              <a:xfrm>
                <a:off x="323049" y="1208432"/>
                <a:ext cx="3483811" cy="1439721"/>
                <a:chOff x="565306" y="1208432"/>
                <a:chExt cx="3483811" cy="1439721"/>
              </a:xfrm>
            </p:grpSpPr>
            <p:sp>
              <p:nvSpPr>
                <p:cNvPr id="25" name="文本框 24">
                  <a:extLst>
                    <a:ext uri="{FF2B5EF4-FFF2-40B4-BE49-F238E27FC236}">
                      <a16:creationId xmlns:a16="http://schemas.microsoft.com/office/drawing/2014/main" id="{2D501F20-B2B5-4BE1-A5F3-17F337CEC70E}"/>
                    </a:ext>
                  </a:extLst>
                </p:cNvPr>
                <p:cNvSpPr txBox="1"/>
                <p:nvPr/>
              </p:nvSpPr>
              <p:spPr>
                <a:xfrm>
                  <a:off x="565306" y="1208432"/>
                  <a:ext cx="3483811" cy="741223"/>
                </a:xfrm>
                <a:prstGeom prst="rect">
                  <a:avLst/>
                </a:prstGeom>
                <a:noFill/>
              </p:spPr>
              <p:txBody>
                <a:bodyPr wrap="square" rtlCol="0">
                  <a:spAutoFit/>
                </a:bodyPr>
                <a:lstStyle/>
                <a:p>
                  <a:r>
                    <a:rPr lang="en-US" altLang="zh-CN" sz="294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RDB &amp; DW</a:t>
                  </a:r>
                </a:p>
              </p:txBody>
            </p:sp>
            <p:cxnSp>
              <p:nvCxnSpPr>
                <p:cNvPr id="27" name="直接连接符 26">
                  <a:extLst>
                    <a:ext uri="{FF2B5EF4-FFF2-40B4-BE49-F238E27FC236}">
                      <a16:creationId xmlns:a16="http://schemas.microsoft.com/office/drawing/2014/main" id="{C1347CEA-A01D-456E-8169-8A2055B51AEA}"/>
                    </a:ext>
                  </a:extLst>
                </p:cNvPr>
                <p:cNvCxnSpPr/>
                <p:nvPr/>
              </p:nvCxnSpPr>
              <p:spPr>
                <a:xfrm>
                  <a:off x="709903" y="2648153"/>
                  <a:ext cx="849071"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4" name="文本框 23">
                <a:extLst>
                  <a:ext uri="{FF2B5EF4-FFF2-40B4-BE49-F238E27FC236}">
                    <a16:creationId xmlns:a16="http://schemas.microsoft.com/office/drawing/2014/main" id="{4297F4B9-3892-4753-B15E-6A3FCF0DAD2A}"/>
                  </a:ext>
                </a:extLst>
              </p:cNvPr>
              <p:cNvSpPr txBox="1"/>
              <p:nvPr/>
            </p:nvSpPr>
            <p:spPr>
              <a:xfrm>
                <a:off x="323049" y="2085948"/>
                <a:ext cx="3274508" cy="425908"/>
              </a:xfrm>
              <a:prstGeom prst="roundRect">
                <a:avLst>
                  <a:gd name="adj" fmla="val 6852"/>
                </a:avLst>
              </a:prstGeom>
              <a:noFill/>
              <a:ln>
                <a:noFill/>
              </a:ln>
            </p:spPr>
            <p:txBody>
              <a:bodyPr wrap="square" rtlCol="0">
                <a:spAutoFit/>
              </a:bodyPr>
              <a:lstStyle/>
              <a:p>
                <a:pPr>
                  <a:lnSpc>
                    <a:spcPct val="130000"/>
                  </a:lnSpc>
                </a:pPr>
                <a:r>
                  <a:rPr lang="zh-CN" altLang="en-US" sz="1176"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关系型数据库和数据仓库的比较</a:t>
                </a:r>
              </a:p>
            </p:txBody>
          </p:sp>
        </p:grpSp>
        <p:sp>
          <p:nvSpPr>
            <p:cNvPr id="22" name="文本框 21">
              <a:extLst>
                <a:ext uri="{FF2B5EF4-FFF2-40B4-BE49-F238E27FC236}">
                  <a16:creationId xmlns:a16="http://schemas.microsoft.com/office/drawing/2014/main" id="{730D378B-EE18-4ED1-BFCD-60FBE933DD64}"/>
                </a:ext>
              </a:extLst>
            </p:cNvPr>
            <p:cNvSpPr txBox="1"/>
            <p:nvPr/>
          </p:nvSpPr>
          <p:spPr>
            <a:xfrm rot="10800000">
              <a:off x="4159718" y="4828333"/>
              <a:ext cx="824459" cy="1233714"/>
            </a:xfrm>
            <a:prstGeom prst="rect">
              <a:avLst/>
            </a:prstGeom>
            <a:noFill/>
          </p:spPr>
          <p:txBody>
            <a:bodyPr wrap="square" rtlCol="0">
              <a:spAutoFit/>
            </a:bodyPr>
            <a:lstStyle/>
            <a:p>
              <a:r>
                <a:rPr lang="en-US" altLang="zh-CN" sz="5292" dirty="0">
                  <a:solidFill>
                    <a:schemeClr val="bg1"/>
                  </a:solidFill>
                  <a:latin typeface="Aharoni" panose="02010803020104030203" pitchFamily="2" charset="-79"/>
                  <a:cs typeface="Aharoni" panose="02010803020104030203" pitchFamily="2" charset="-79"/>
                </a:rPr>
                <a:t>«</a:t>
              </a:r>
              <a:endParaRPr lang="zh-CN" altLang="en-US" sz="5292" dirty="0">
                <a:solidFill>
                  <a:schemeClr val="bg1"/>
                </a:solidFill>
                <a:latin typeface="Aharoni" panose="02010803020104030203" pitchFamily="2" charset="-79"/>
                <a:cs typeface="Aharoni" panose="02010803020104030203" pitchFamily="2" charset="-79"/>
              </a:endParaRPr>
            </a:p>
          </p:txBody>
        </p:sp>
      </p:grpSp>
      <p:sp>
        <p:nvSpPr>
          <p:cNvPr id="29" name="椭圆 28">
            <a:extLst>
              <a:ext uri="{FF2B5EF4-FFF2-40B4-BE49-F238E27FC236}">
                <a16:creationId xmlns:a16="http://schemas.microsoft.com/office/drawing/2014/main" id="{5198B97F-E86B-4FE9-AC9C-A7C0FC5C98E8}"/>
              </a:ext>
            </a:extLst>
          </p:cNvPr>
          <p:cNvSpPr/>
          <p:nvPr/>
        </p:nvSpPr>
        <p:spPr>
          <a:xfrm>
            <a:off x="473148" y="3835080"/>
            <a:ext cx="259904" cy="259904"/>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prstTxWarp prst="textNoShape">
              <a:avLst/>
            </a:prstTxWarp>
            <a:noAutofit/>
          </a:bodyPr>
          <a:lstStyle/>
          <a:p>
            <a:pPr algn="ctr"/>
            <a:endParaRPr lang="zh-CN" altLang="en-US" sz="975"/>
          </a:p>
        </p:txBody>
      </p:sp>
      <p:sp>
        <p:nvSpPr>
          <p:cNvPr id="31" name="椭圆 30">
            <a:extLst>
              <a:ext uri="{FF2B5EF4-FFF2-40B4-BE49-F238E27FC236}">
                <a16:creationId xmlns:a16="http://schemas.microsoft.com/office/drawing/2014/main" id="{9695EFB4-1961-4BC6-8C27-BD7E960A464D}"/>
              </a:ext>
            </a:extLst>
          </p:cNvPr>
          <p:cNvSpPr/>
          <p:nvPr/>
        </p:nvSpPr>
        <p:spPr>
          <a:xfrm>
            <a:off x="2280930" y="4364634"/>
            <a:ext cx="407632" cy="407632"/>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prstTxWarp prst="textNoShape">
              <a:avLst/>
            </a:prstTxWarp>
            <a:noAutofit/>
          </a:bodyPr>
          <a:lstStyle/>
          <a:p>
            <a:pPr algn="ctr"/>
            <a:endParaRPr lang="zh-CN" altLang="en-US" sz="975"/>
          </a:p>
        </p:txBody>
      </p:sp>
      <p:sp>
        <p:nvSpPr>
          <p:cNvPr id="32" name="椭圆 31">
            <a:extLst>
              <a:ext uri="{FF2B5EF4-FFF2-40B4-BE49-F238E27FC236}">
                <a16:creationId xmlns:a16="http://schemas.microsoft.com/office/drawing/2014/main" id="{FD2B1BAF-286A-4F49-9DFB-D82D6C989824}"/>
              </a:ext>
            </a:extLst>
          </p:cNvPr>
          <p:cNvSpPr/>
          <p:nvPr/>
        </p:nvSpPr>
        <p:spPr>
          <a:xfrm>
            <a:off x="1166725" y="4341586"/>
            <a:ext cx="203816" cy="203816"/>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prstTxWarp prst="textNoShape">
              <a:avLst/>
            </a:prstTxWarp>
            <a:noAutofit/>
          </a:bodyPr>
          <a:lstStyle/>
          <a:p>
            <a:pPr algn="ctr"/>
            <a:endParaRPr lang="zh-CN" altLang="en-US" sz="975"/>
          </a:p>
        </p:txBody>
      </p:sp>
      <p:sp>
        <p:nvSpPr>
          <p:cNvPr id="33" name="椭圆 32">
            <a:extLst>
              <a:ext uri="{FF2B5EF4-FFF2-40B4-BE49-F238E27FC236}">
                <a16:creationId xmlns:a16="http://schemas.microsoft.com/office/drawing/2014/main" id="{7FDF6B8A-3D1C-41B9-BAA3-5E4EA60E155F}"/>
              </a:ext>
            </a:extLst>
          </p:cNvPr>
          <p:cNvSpPr/>
          <p:nvPr/>
        </p:nvSpPr>
        <p:spPr>
          <a:xfrm>
            <a:off x="1527741" y="3644942"/>
            <a:ext cx="203816" cy="203816"/>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04" tIns="33602" rIns="67204" bIns="33602" numCol="1" spcCol="0" rtlCol="0" fromWordArt="0" anchor="ctr" anchorCtr="0" forceAA="0" compatLnSpc="1">
            <a:prstTxWarp prst="textNoShape">
              <a:avLst/>
            </a:prstTxWarp>
            <a:noAutofit/>
          </a:bodyPr>
          <a:lstStyle/>
          <a:p>
            <a:pPr algn="ctr"/>
            <a:endParaRPr lang="zh-CN" altLang="en-US" sz="975"/>
          </a:p>
        </p:txBody>
      </p:sp>
      <p:sp>
        <p:nvSpPr>
          <p:cNvPr id="2" name="日期占位符 1">
            <a:extLst>
              <a:ext uri="{FF2B5EF4-FFF2-40B4-BE49-F238E27FC236}">
                <a16:creationId xmlns:a16="http://schemas.microsoft.com/office/drawing/2014/main" id="{51C5FF2B-B5C1-47F4-89F8-F9A3CFD8F937}"/>
              </a:ext>
            </a:extLst>
          </p:cNvPr>
          <p:cNvSpPr>
            <a:spLocks noGrp="1"/>
          </p:cNvSpPr>
          <p:nvPr>
            <p:ph type="dt" sz="half" idx="10"/>
          </p:nvPr>
        </p:nvSpPr>
        <p:spPr/>
        <p:txBody>
          <a:bodyPr/>
          <a:lstStyle/>
          <a:p>
            <a:fld id="{AF876730-1F9C-4A9C-BF0C-13A9F9A2B290}" type="datetime1">
              <a:rPr lang="en-US" altLang="zh-CN" smtClean="0"/>
              <a:t>3/23/2020</a:t>
            </a:fld>
            <a:endParaRPr lang="en-US" dirty="0"/>
          </a:p>
        </p:txBody>
      </p:sp>
      <p:sp>
        <p:nvSpPr>
          <p:cNvPr id="3" name="灯片编号占位符 2">
            <a:extLst>
              <a:ext uri="{FF2B5EF4-FFF2-40B4-BE49-F238E27FC236}">
                <a16:creationId xmlns:a16="http://schemas.microsoft.com/office/drawing/2014/main" id="{A126BB53-6B70-46C1-BDF0-804EE144F285}"/>
              </a:ext>
            </a:extLst>
          </p:cNvPr>
          <p:cNvSpPr>
            <a:spLocks noGrp="1"/>
          </p:cNvSpPr>
          <p:nvPr>
            <p:ph type="sldNum" sz="quarter" idx="12"/>
          </p:nvPr>
        </p:nvSpPr>
        <p:spPr/>
        <p:txBody>
          <a:bodyPr/>
          <a:lstStyle/>
          <a:p>
            <a:fld id="{48F63A3B-78C7-47BE-AE5E-E10140E04643}" type="slidenum">
              <a:rPr lang="en-US" smtClean="0"/>
              <a:t>17</a:t>
            </a:fld>
            <a:endParaRPr lang="en-US" dirty="0"/>
          </a:p>
        </p:txBody>
      </p:sp>
    </p:spTree>
    <p:extLst>
      <p:ext uri="{BB962C8B-B14F-4D97-AF65-F5344CB8AC3E}">
        <p14:creationId xmlns:p14="http://schemas.microsoft.com/office/powerpoint/2010/main" val="3021773379"/>
      </p:ext>
    </p:extLst>
  </p:cSld>
  <p:clrMapOvr>
    <a:masterClrMapping/>
  </p:clrMapOvr>
  <mc:AlternateContent xmlns:mc="http://schemas.openxmlformats.org/markup-compatibility/2006" xmlns:p14="http://schemas.microsoft.com/office/powerpoint/2010/main">
    <mc:Choice Requires="p14">
      <p:transition spd="slow" p14:dur="1250" advClick="0" advTm="1869">
        <p14:flip dir="r"/>
      </p:transition>
    </mc:Choice>
    <mc:Fallback xmlns="">
      <p:transition spd="slow" advClick="0" advTm="1869">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3054131">
            <a:off x="2423907" y="2675697"/>
            <a:ext cx="1725057" cy="172505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3"/>
          </a:p>
        </p:txBody>
      </p:sp>
      <p:sp>
        <p:nvSpPr>
          <p:cNvPr id="9" name="矩形 8"/>
          <p:cNvSpPr/>
          <p:nvPr/>
        </p:nvSpPr>
        <p:spPr>
          <a:xfrm rot="19300278" flipH="1">
            <a:off x="3564487" y="647907"/>
            <a:ext cx="7137608" cy="5269355"/>
          </a:xfrm>
          <a:prstGeom prst="rect">
            <a:avLst/>
          </a:prstGeom>
          <a:gradFill>
            <a:gsLst>
              <a:gs pos="0">
                <a:schemeClr val="tx1">
                  <a:alpha val="50000"/>
                </a:schemeClr>
              </a:gs>
              <a:gs pos="100000">
                <a:schemeClr val="tx1">
                  <a:alpha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93"/>
          </a:p>
        </p:txBody>
      </p:sp>
      <p:sp>
        <p:nvSpPr>
          <p:cNvPr id="2" name="矩形 1"/>
          <p:cNvSpPr/>
          <p:nvPr/>
        </p:nvSpPr>
        <p:spPr>
          <a:xfrm>
            <a:off x="3011714" y="2804467"/>
            <a:ext cx="5729233" cy="729623"/>
          </a:xfrm>
          <a:prstGeom prst="rect">
            <a:avLst/>
          </a:prstGeom>
          <a:effectLst>
            <a:outerShdw blurRad="63500" sx="102000" sy="102000" algn="ctr" rotWithShape="0">
              <a:prstClr val="black">
                <a:alpha val="40000"/>
              </a:prstClr>
            </a:outerShdw>
          </a:effectLst>
        </p:spPr>
        <p:txBody>
          <a:bodyPr wrap="square">
            <a:spAutoFit/>
          </a:bodyPr>
          <a:lstStyle/>
          <a:p>
            <a:pPr algn="r">
              <a:lnSpc>
                <a:spcPct val="150000"/>
              </a:lnSpc>
            </a:pPr>
            <a:r>
              <a:rPr lang="en-US" altLang="zh-CN" sz="3150" dirty="0">
                <a:solidFill>
                  <a:schemeClr val="bg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rPr>
              <a:t>THANKS FOR </a:t>
            </a:r>
            <a:r>
              <a:rPr lang="en-US" altLang="zh-CN" sz="3150" dirty="0">
                <a:solidFill>
                  <a:srgbClr val="0F85F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rPr>
              <a:t>LISTENING</a:t>
            </a:r>
            <a:endParaRPr lang="en-US" altLang="zh-CN" sz="3150" dirty="0">
              <a:solidFill>
                <a:schemeClr val="bg1"/>
              </a:solidFill>
              <a:effectLst>
                <a:outerShdw blurRad="38100" dist="38100" dir="2700000" algn="tl">
                  <a:srgbClr val="000000">
                    <a:alpha val="43137"/>
                  </a:srgbClr>
                </a:outerShdw>
              </a:effectLst>
              <a:latin typeface="Helvetica" panose="020B0604020202030204" pitchFamily="34" charset="0"/>
              <a:ea typeface="微软雅黑" panose="020B0503020204020204" pitchFamily="34" charset="-122"/>
            </a:endParaRPr>
          </a:p>
        </p:txBody>
      </p:sp>
      <p:cxnSp>
        <p:nvCxnSpPr>
          <p:cNvPr id="4" name="直接连接符 3"/>
          <p:cNvCxnSpPr/>
          <p:nvPr/>
        </p:nvCxnSpPr>
        <p:spPr>
          <a:xfrm>
            <a:off x="3766537" y="3538225"/>
            <a:ext cx="4974411" cy="0"/>
          </a:xfrm>
          <a:prstGeom prst="line">
            <a:avLst/>
          </a:prstGeom>
          <a:ln w="1905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768635" y="3596031"/>
            <a:ext cx="4972313" cy="284565"/>
          </a:xfrm>
          <a:prstGeom prst="rect">
            <a:avLst/>
          </a:prstGeom>
          <a:noFill/>
        </p:spPr>
        <p:txBody>
          <a:bodyPr wrap="square" lIns="0" rIns="0" rtlCol="0">
            <a:spAutoFit/>
          </a:bodyPr>
          <a:lstStyle/>
          <a:p>
            <a:pPr algn="r"/>
            <a:r>
              <a:rPr lang="en-US" altLang="zh-CN" sz="1249" dirty="0">
                <a:solidFill>
                  <a:schemeClr val="bg1"/>
                </a:solidFill>
                <a:latin typeface="微软雅黑 Light" panose="020B0502040204020203" pitchFamily="34" charset="-122"/>
                <a:ea typeface="微软雅黑 Light" panose="020B0502040204020203" pitchFamily="34" charset="-122"/>
              </a:rPr>
              <a:t>181110315 </a:t>
            </a:r>
            <a:r>
              <a:rPr lang="zh-CN" altLang="en-US" sz="1249" dirty="0">
                <a:solidFill>
                  <a:schemeClr val="bg1"/>
                </a:solidFill>
                <a:latin typeface="微软雅黑 Light" panose="020B0502040204020203" pitchFamily="34" charset="-122"/>
                <a:ea typeface="微软雅黑 Light" panose="020B0502040204020203" pitchFamily="34" charset="-122"/>
              </a:rPr>
              <a:t>软件三班 王少博</a:t>
            </a:r>
          </a:p>
        </p:txBody>
      </p:sp>
    </p:spTree>
    <p:extLst>
      <p:ext uri="{BB962C8B-B14F-4D97-AF65-F5344CB8AC3E}">
        <p14:creationId xmlns:p14="http://schemas.microsoft.com/office/powerpoint/2010/main" val="3254071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970">
        <p15:prstTrans prst="drape"/>
      </p:transition>
    </mc:Choice>
    <mc:Fallback xmlns="">
      <p:transition spd="slow" advTm="97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a:extLst>
              <a:ext uri="{FF2B5EF4-FFF2-40B4-BE49-F238E27FC236}">
                <a16:creationId xmlns:a16="http://schemas.microsoft.com/office/drawing/2014/main" id="{F1418453-5AC1-4EE2-A797-E104F205D390}"/>
              </a:ext>
            </a:extLst>
          </p:cNvPr>
          <p:cNvSpPr txBox="1"/>
          <p:nvPr/>
        </p:nvSpPr>
        <p:spPr>
          <a:xfrm>
            <a:off x="381630" y="125290"/>
            <a:ext cx="3029521" cy="584775"/>
          </a:xfrm>
          <a:prstGeom prst="rect">
            <a:avLst/>
          </a:prstGeom>
          <a:noFill/>
        </p:spPr>
        <p:txBody>
          <a:bodyPr wrap="square" rtlCol="0">
            <a:spAutoFit/>
          </a:bodyPr>
          <a:lstStyle/>
          <a:p>
            <a:r>
              <a:rPr lang="en-US" altLang="zh-CN" sz="3200" dirty="0">
                <a:solidFill>
                  <a:schemeClr val="tx1">
                    <a:lumMod val="75000"/>
                    <a:lumOff val="25000"/>
                  </a:schemeClr>
                </a:solidFill>
              </a:rPr>
              <a:t>Introduction</a:t>
            </a:r>
            <a:endParaRPr lang="zh-CN" altLang="en-US" sz="3200" dirty="0">
              <a:solidFill>
                <a:schemeClr val="tx1">
                  <a:lumMod val="75000"/>
                  <a:lumOff val="25000"/>
                </a:schemeClr>
              </a:solidFill>
            </a:endParaRPr>
          </a:p>
        </p:txBody>
      </p:sp>
      <p:sp>
        <p:nvSpPr>
          <p:cNvPr id="72" name="文本框 71">
            <a:extLst>
              <a:ext uri="{FF2B5EF4-FFF2-40B4-BE49-F238E27FC236}">
                <a16:creationId xmlns:a16="http://schemas.microsoft.com/office/drawing/2014/main" id="{9162F9B8-A657-4168-84C8-8BBD4309332B}"/>
              </a:ext>
            </a:extLst>
          </p:cNvPr>
          <p:cNvSpPr txBox="1"/>
          <p:nvPr/>
        </p:nvSpPr>
        <p:spPr>
          <a:xfrm>
            <a:off x="449292" y="678306"/>
            <a:ext cx="3029521" cy="307777"/>
          </a:xfrm>
          <a:prstGeom prst="rect">
            <a:avLst/>
          </a:prstGeom>
          <a:noFill/>
        </p:spPr>
        <p:txBody>
          <a:bodyPr wrap="square" rtlCol="0">
            <a:spAutoFit/>
          </a:bodyPr>
          <a:lstStyle/>
          <a:p>
            <a:r>
              <a:rPr lang="en-US" altLang="zh-CN" sz="1400" dirty="0">
                <a:solidFill>
                  <a:schemeClr val="tx1">
                    <a:lumMod val="75000"/>
                    <a:lumOff val="25000"/>
                  </a:schemeClr>
                </a:solidFill>
              </a:rPr>
              <a:t>View of data representation</a:t>
            </a:r>
            <a:endParaRPr lang="zh-CN" altLang="en-US" sz="1400" dirty="0">
              <a:solidFill>
                <a:schemeClr val="tx1">
                  <a:lumMod val="75000"/>
                  <a:lumOff val="25000"/>
                </a:schemeClr>
              </a:solidFill>
            </a:endParaRPr>
          </a:p>
        </p:txBody>
      </p:sp>
      <p:cxnSp>
        <p:nvCxnSpPr>
          <p:cNvPr id="73" name="直接连接符 72">
            <a:extLst>
              <a:ext uri="{FF2B5EF4-FFF2-40B4-BE49-F238E27FC236}">
                <a16:creationId xmlns:a16="http://schemas.microsoft.com/office/drawing/2014/main" id="{4B14EE00-6A74-43BB-B290-6CF90F7BCDF1}"/>
              </a:ext>
            </a:extLst>
          </p:cNvPr>
          <p:cNvCxnSpPr/>
          <p:nvPr/>
        </p:nvCxnSpPr>
        <p:spPr>
          <a:xfrm>
            <a:off x="5043801" y="1458415"/>
            <a:ext cx="16534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BF2ACD5B-457E-495B-9F0E-55E29C577F3E}"/>
              </a:ext>
            </a:extLst>
          </p:cNvPr>
          <p:cNvSpPr/>
          <p:nvPr/>
        </p:nvSpPr>
        <p:spPr>
          <a:xfrm>
            <a:off x="449292" y="1984605"/>
            <a:ext cx="3330206" cy="1384995"/>
          </a:xfrm>
          <a:prstGeom prst="rect">
            <a:avLst/>
          </a:prstGeom>
        </p:spPr>
        <p:txBody>
          <a:bodyPr wrap="square">
            <a:spAutoFit/>
          </a:bodyPr>
          <a:lstStyle/>
          <a:p>
            <a:pPr marL="342900" indent="-342900">
              <a:buAutoNum type="arabicParenR"/>
            </a:pPr>
            <a:r>
              <a:rPr lang="zh-CN" altLang="en-US" sz="1400" dirty="0">
                <a:solidFill>
                  <a:schemeClr val="tx1">
                    <a:lumMod val="75000"/>
                    <a:lumOff val="25000"/>
                  </a:schemeClr>
                </a:solidFill>
              </a:rPr>
              <a:t>非结构化数据：</a:t>
            </a:r>
            <a:r>
              <a:rPr lang="en-US" altLang="zh-CN" sz="1400" dirty="0">
                <a:solidFill>
                  <a:schemeClr val="tx1">
                    <a:lumMod val="75000"/>
                    <a:lumOff val="25000"/>
                  </a:schemeClr>
                </a:solidFill>
              </a:rPr>
              <a:t>unstructured data, </a:t>
            </a:r>
          </a:p>
          <a:p>
            <a:pPr marL="342900" indent="-342900">
              <a:buAutoNum type="arabicParenR"/>
            </a:pPr>
            <a:r>
              <a:rPr lang="zh-CN" altLang="en-US" sz="1400" dirty="0">
                <a:solidFill>
                  <a:schemeClr val="tx1">
                    <a:lumMod val="75000"/>
                    <a:lumOff val="25000"/>
                  </a:schemeClr>
                </a:solidFill>
              </a:rPr>
              <a:t>半结构化数据：</a:t>
            </a:r>
            <a:r>
              <a:rPr lang="en-US" altLang="zh-CN" sz="1400" dirty="0">
                <a:solidFill>
                  <a:schemeClr val="tx1">
                    <a:lumMod val="75000"/>
                    <a:lumOff val="25000"/>
                  </a:schemeClr>
                </a:solidFill>
              </a:rPr>
              <a:t>semi-structured data  </a:t>
            </a:r>
          </a:p>
          <a:p>
            <a:pPr marL="342900" indent="-342900">
              <a:buAutoNum type="arabicParenR"/>
            </a:pPr>
            <a:r>
              <a:rPr lang="zh-CN" altLang="en-US" sz="1400" dirty="0">
                <a:solidFill>
                  <a:schemeClr val="tx1">
                    <a:lumMod val="75000"/>
                    <a:lumOff val="25000"/>
                  </a:schemeClr>
                </a:solidFill>
              </a:rPr>
              <a:t>结构化数据：</a:t>
            </a:r>
            <a:r>
              <a:rPr lang="en-US" altLang="zh-CN" sz="1400" dirty="0">
                <a:solidFill>
                  <a:schemeClr val="tx1">
                    <a:lumMod val="75000"/>
                    <a:lumOff val="25000"/>
                  </a:schemeClr>
                </a:solidFill>
              </a:rPr>
              <a:t>structured data. </a:t>
            </a:r>
          </a:p>
          <a:p>
            <a:endParaRPr lang="en-US" altLang="zh-CN" sz="1400" dirty="0">
              <a:solidFill>
                <a:schemeClr val="tx1">
                  <a:lumMod val="75000"/>
                  <a:lumOff val="25000"/>
                </a:schemeClr>
              </a:solidFill>
            </a:endParaRPr>
          </a:p>
          <a:p>
            <a:r>
              <a:rPr lang="en-US" altLang="zh-CN" sz="1400" dirty="0">
                <a:solidFill>
                  <a:srgbClr val="FF0000"/>
                </a:solidFill>
              </a:rPr>
              <a:t>Exploiting the information structured in these various ways is a huge challenge</a:t>
            </a:r>
            <a:r>
              <a:rPr lang="zh-CN" altLang="en-US" sz="1400" dirty="0">
                <a:solidFill>
                  <a:srgbClr val="FF0000"/>
                </a:solidFill>
              </a:rPr>
              <a:t>！</a:t>
            </a:r>
            <a:endParaRPr lang="en-US" altLang="zh-CN" sz="1400" dirty="0">
              <a:solidFill>
                <a:srgbClr val="FF0000"/>
              </a:solidFill>
            </a:endParaRPr>
          </a:p>
        </p:txBody>
      </p:sp>
      <p:grpSp>
        <p:nvGrpSpPr>
          <p:cNvPr id="75" name="组合 74">
            <a:extLst>
              <a:ext uri="{FF2B5EF4-FFF2-40B4-BE49-F238E27FC236}">
                <a16:creationId xmlns:a16="http://schemas.microsoft.com/office/drawing/2014/main" id="{43160DA3-AF2E-4586-B8E8-886F1D5D3E0A}"/>
              </a:ext>
            </a:extLst>
          </p:cNvPr>
          <p:cNvGrpSpPr/>
          <p:nvPr/>
        </p:nvGrpSpPr>
        <p:grpSpPr>
          <a:xfrm>
            <a:off x="618718" y="4106976"/>
            <a:ext cx="2325189" cy="466890"/>
            <a:chOff x="6744641" y="5724972"/>
            <a:chExt cx="3163722" cy="635264"/>
          </a:xfrm>
        </p:grpSpPr>
        <p:sp>
          <p:nvSpPr>
            <p:cNvPr id="76" name="椭圆 75">
              <a:extLst>
                <a:ext uri="{FF2B5EF4-FFF2-40B4-BE49-F238E27FC236}">
                  <a16:creationId xmlns:a16="http://schemas.microsoft.com/office/drawing/2014/main" id="{702831BC-9482-4BFA-9862-C523957F65C5}"/>
                </a:ext>
              </a:extLst>
            </p:cNvPr>
            <p:cNvSpPr/>
            <p:nvPr/>
          </p:nvSpPr>
          <p:spPr>
            <a:xfrm>
              <a:off x="6744641" y="5730164"/>
              <a:ext cx="630072" cy="6300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chemeClr val="tx1">
                    <a:lumMod val="75000"/>
                    <a:lumOff val="25000"/>
                  </a:schemeClr>
                </a:solidFill>
              </a:endParaRPr>
            </a:p>
          </p:txBody>
        </p:sp>
        <p:sp>
          <p:nvSpPr>
            <p:cNvPr id="77" name="椭圆 76">
              <a:extLst>
                <a:ext uri="{FF2B5EF4-FFF2-40B4-BE49-F238E27FC236}">
                  <a16:creationId xmlns:a16="http://schemas.microsoft.com/office/drawing/2014/main" id="{1F010FCE-D995-4ED2-928D-6B8C64350560}"/>
                </a:ext>
              </a:extLst>
            </p:cNvPr>
            <p:cNvSpPr/>
            <p:nvPr/>
          </p:nvSpPr>
          <p:spPr>
            <a:xfrm>
              <a:off x="8008291" y="5724972"/>
              <a:ext cx="630072" cy="630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chemeClr val="tx1">
                    <a:lumMod val="75000"/>
                    <a:lumOff val="25000"/>
                  </a:schemeClr>
                </a:solidFill>
              </a:endParaRPr>
            </a:p>
          </p:txBody>
        </p:sp>
        <p:sp>
          <p:nvSpPr>
            <p:cNvPr id="78" name="椭圆 77">
              <a:extLst>
                <a:ext uri="{FF2B5EF4-FFF2-40B4-BE49-F238E27FC236}">
                  <a16:creationId xmlns:a16="http://schemas.microsoft.com/office/drawing/2014/main" id="{EC75FF6D-C3C4-4FF6-B16C-214519CEECD2}"/>
                </a:ext>
              </a:extLst>
            </p:cNvPr>
            <p:cNvSpPr/>
            <p:nvPr/>
          </p:nvSpPr>
          <p:spPr>
            <a:xfrm>
              <a:off x="9278291" y="5724972"/>
              <a:ext cx="630072" cy="630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solidFill>
                  <a:schemeClr val="tx1">
                    <a:lumMod val="75000"/>
                    <a:lumOff val="25000"/>
                  </a:schemeClr>
                </a:solidFill>
              </a:endParaRPr>
            </a:p>
          </p:txBody>
        </p:sp>
        <p:sp>
          <p:nvSpPr>
            <p:cNvPr id="79" name="Freeform 5">
              <a:extLst>
                <a:ext uri="{FF2B5EF4-FFF2-40B4-BE49-F238E27FC236}">
                  <a16:creationId xmlns:a16="http://schemas.microsoft.com/office/drawing/2014/main" id="{3A58B082-79B9-46AA-B913-41EF940FA6FC}"/>
                </a:ext>
              </a:extLst>
            </p:cNvPr>
            <p:cNvSpPr>
              <a:spLocks noEditPoints="1" noChangeArrowheads="1"/>
            </p:cNvSpPr>
            <p:nvPr/>
          </p:nvSpPr>
          <p:spPr bwMode="auto">
            <a:xfrm>
              <a:off x="6893231" y="5852292"/>
              <a:ext cx="358064" cy="358064"/>
            </a:xfrm>
            <a:custGeom>
              <a:avLst/>
              <a:gdLst>
                <a:gd name="T0" fmla="*/ 0 w 284"/>
                <a:gd name="T1" fmla="*/ 120650 h 284"/>
                <a:gd name="T2" fmla="*/ 241300 w 284"/>
                <a:gd name="T3" fmla="*/ 120650 h 284"/>
                <a:gd name="T4" fmla="*/ 226006 w 284"/>
                <a:gd name="T5" fmla="*/ 117251 h 284"/>
                <a:gd name="T6" fmla="*/ 169930 w 284"/>
                <a:gd name="T7" fmla="*/ 67972 h 284"/>
                <a:gd name="T8" fmla="*/ 226006 w 284"/>
                <a:gd name="T9" fmla="*/ 117251 h 284"/>
                <a:gd name="T10" fmla="*/ 84965 w 284"/>
                <a:gd name="T11" fmla="*/ 185223 h 284"/>
                <a:gd name="T12" fmla="*/ 117251 w 284"/>
                <a:gd name="T13" fmla="*/ 226006 h 284"/>
                <a:gd name="T14" fmla="*/ 125748 w 284"/>
                <a:gd name="T15" fmla="*/ 16143 h 284"/>
                <a:gd name="T16" fmla="*/ 124898 w 284"/>
                <a:gd name="T17" fmla="*/ 70521 h 284"/>
                <a:gd name="T18" fmla="*/ 125748 w 284"/>
                <a:gd name="T19" fmla="*/ 16143 h 284"/>
                <a:gd name="T20" fmla="*/ 193720 w 284"/>
                <a:gd name="T21" fmla="*/ 45881 h 284"/>
                <a:gd name="T22" fmla="*/ 138493 w 284"/>
                <a:gd name="T23" fmla="*/ 17843 h 284"/>
                <a:gd name="T24" fmla="*/ 117251 w 284"/>
                <a:gd name="T25" fmla="*/ 70521 h 284"/>
                <a:gd name="T26" fmla="*/ 116402 w 284"/>
                <a:gd name="T27" fmla="*/ 16143 h 284"/>
                <a:gd name="T28" fmla="*/ 74769 w 284"/>
                <a:gd name="T29" fmla="*/ 61175 h 284"/>
                <a:gd name="T30" fmla="*/ 103657 w 284"/>
                <a:gd name="T31" fmla="*/ 17843 h 284"/>
                <a:gd name="T32" fmla="*/ 79017 w 284"/>
                <a:gd name="T33" fmla="*/ 71370 h 284"/>
                <a:gd name="T34" fmla="*/ 117251 w 284"/>
                <a:gd name="T35" fmla="*/ 117251 h 284"/>
                <a:gd name="T36" fmla="*/ 79017 w 284"/>
                <a:gd name="T37" fmla="*/ 71370 h 284"/>
                <a:gd name="T38" fmla="*/ 117251 w 284"/>
                <a:gd name="T39" fmla="*/ 171629 h 284"/>
                <a:gd name="T40" fmla="*/ 70521 w 284"/>
                <a:gd name="T41" fmla="*/ 124898 h 284"/>
                <a:gd name="T42" fmla="*/ 103657 w 284"/>
                <a:gd name="T43" fmla="*/ 224307 h 284"/>
                <a:gd name="T44" fmla="*/ 77318 w 284"/>
                <a:gd name="T45" fmla="*/ 187772 h 284"/>
                <a:gd name="T46" fmla="*/ 124898 w 284"/>
                <a:gd name="T47" fmla="*/ 226006 h 284"/>
                <a:gd name="T48" fmla="*/ 157185 w 284"/>
                <a:gd name="T49" fmla="*/ 185223 h 284"/>
                <a:gd name="T50" fmla="*/ 124898 w 284"/>
                <a:gd name="T51" fmla="*/ 226006 h 284"/>
                <a:gd name="T52" fmla="*/ 189471 w 284"/>
                <a:gd name="T53" fmla="*/ 200517 h 284"/>
                <a:gd name="T54" fmla="*/ 164832 w 284"/>
                <a:gd name="T55" fmla="*/ 187772 h 284"/>
                <a:gd name="T56" fmla="*/ 124898 w 284"/>
                <a:gd name="T57" fmla="*/ 171629 h 284"/>
                <a:gd name="T58" fmla="*/ 171629 w 284"/>
                <a:gd name="T59" fmla="*/ 124898 h 284"/>
                <a:gd name="T60" fmla="*/ 124898 w 284"/>
                <a:gd name="T61" fmla="*/ 117251 h 284"/>
                <a:gd name="T62" fmla="*/ 163132 w 284"/>
                <a:gd name="T63" fmla="*/ 71370 h 284"/>
                <a:gd name="T64" fmla="*/ 124898 w 284"/>
                <a:gd name="T65" fmla="*/ 117251 h 284"/>
                <a:gd name="T66" fmla="*/ 71370 w 284"/>
                <a:gd name="T67" fmla="*/ 67972 h 284"/>
                <a:gd name="T68" fmla="*/ 16143 w 284"/>
                <a:gd name="T69" fmla="*/ 117251 h 284"/>
                <a:gd name="T70" fmla="*/ 16143 w 284"/>
                <a:gd name="T71" fmla="*/ 124898 h 284"/>
                <a:gd name="T72" fmla="*/ 74769 w 284"/>
                <a:gd name="T73" fmla="*/ 180125 h 284"/>
                <a:gd name="T74" fmla="*/ 16143 w 284"/>
                <a:gd name="T75" fmla="*/ 124898 h 284"/>
                <a:gd name="T76" fmla="*/ 167381 w 284"/>
                <a:gd name="T77" fmla="*/ 180125 h 284"/>
                <a:gd name="T78" fmla="*/ 226006 w 284"/>
                <a:gd name="T79" fmla="*/ 124898 h 28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84"/>
                <a:gd name="T121" fmla="*/ 0 h 284"/>
                <a:gd name="T122" fmla="*/ 284 w 284"/>
                <a:gd name="T123" fmla="*/ 284 h 28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84" h="284">
                  <a:moveTo>
                    <a:pt x="142" y="0"/>
                  </a:moveTo>
                  <a:cubicBezTo>
                    <a:pt x="64" y="0"/>
                    <a:pt x="0" y="64"/>
                    <a:pt x="0" y="142"/>
                  </a:cubicBezTo>
                  <a:cubicBezTo>
                    <a:pt x="0" y="221"/>
                    <a:pt x="64" y="284"/>
                    <a:pt x="142" y="284"/>
                  </a:cubicBezTo>
                  <a:cubicBezTo>
                    <a:pt x="221" y="284"/>
                    <a:pt x="284" y="221"/>
                    <a:pt x="284" y="142"/>
                  </a:cubicBezTo>
                  <a:cubicBezTo>
                    <a:pt x="284" y="64"/>
                    <a:pt x="221" y="0"/>
                    <a:pt x="142" y="0"/>
                  </a:cubicBezTo>
                  <a:close/>
                  <a:moveTo>
                    <a:pt x="266" y="138"/>
                  </a:moveTo>
                  <a:cubicBezTo>
                    <a:pt x="211" y="138"/>
                    <a:pt x="211" y="138"/>
                    <a:pt x="211" y="138"/>
                  </a:cubicBezTo>
                  <a:cubicBezTo>
                    <a:pt x="211" y="118"/>
                    <a:pt x="207" y="98"/>
                    <a:pt x="200" y="80"/>
                  </a:cubicBezTo>
                  <a:cubicBezTo>
                    <a:pt x="213" y="75"/>
                    <a:pt x="224" y="68"/>
                    <a:pt x="235" y="60"/>
                  </a:cubicBezTo>
                  <a:cubicBezTo>
                    <a:pt x="253" y="81"/>
                    <a:pt x="265" y="108"/>
                    <a:pt x="266" y="138"/>
                  </a:cubicBezTo>
                  <a:close/>
                  <a:moveTo>
                    <a:pt x="137" y="266"/>
                  </a:moveTo>
                  <a:cubicBezTo>
                    <a:pt x="122" y="253"/>
                    <a:pt x="109" y="237"/>
                    <a:pt x="100" y="218"/>
                  </a:cubicBezTo>
                  <a:cubicBezTo>
                    <a:pt x="112" y="214"/>
                    <a:pt x="125" y="212"/>
                    <a:pt x="138" y="211"/>
                  </a:cubicBezTo>
                  <a:cubicBezTo>
                    <a:pt x="138" y="266"/>
                    <a:pt x="138" y="266"/>
                    <a:pt x="138" y="266"/>
                  </a:cubicBezTo>
                  <a:cubicBezTo>
                    <a:pt x="138" y="266"/>
                    <a:pt x="138" y="266"/>
                    <a:pt x="137" y="266"/>
                  </a:cubicBezTo>
                  <a:close/>
                  <a:moveTo>
                    <a:pt x="148" y="19"/>
                  </a:moveTo>
                  <a:cubicBezTo>
                    <a:pt x="165" y="33"/>
                    <a:pt x="179" y="53"/>
                    <a:pt x="188" y="75"/>
                  </a:cubicBezTo>
                  <a:cubicBezTo>
                    <a:pt x="175" y="80"/>
                    <a:pt x="162" y="82"/>
                    <a:pt x="147" y="83"/>
                  </a:cubicBezTo>
                  <a:cubicBezTo>
                    <a:pt x="147" y="19"/>
                    <a:pt x="147" y="19"/>
                    <a:pt x="147" y="19"/>
                  </a:cubicBezTo>
                  <a:cubicBezTo>
                    <a:pt x="147" y="19"/>
                    <a:pt x="147" y="19"/>
                    <a:pt x="148" y="19"/>
                  </a:cubicBezTo>
                  <a:close/>
                  <a:moveTo>
                    <a:pt x="163" y="21"/>
                  </a:moveTo>
                  <a:cubicBezTo>
                    <a:pt x="188" y="25"/>
                    <a:pt x="211" y="37"/>
                    <a:pt x="228" y="54"/>
                  </a:cubicBezTo>
                  <a:cubicBezTo>
                    <a:pt x="219" y="61"/>
                    <a:pt x="208" y="67"/>
                    <a:pt x="197" y="72"/>
                  </a:cubicBezTo>
                  <a:cubicBezTo>
                    <a:pt x="189" y="52"/>
                    <a:pt x="177" y="35"/>
                    <a:pt x="163" y="21"/>
                  </a:cubicBezTo>
                  <a:close/>
                  <a:moveTo>
                    <a:pt x="138" y="19"/>
                  </a:moveTo>
                  <a:cubicBezTo>
                    <a:pt x="138" y="83"/>
                    <a:pt x="138" y="83"/>
                    <a:pt x="138" y="83"/>
                  </a:cubicBezTo>
                  <a:cubicBezTo>
                    <a:pt x="123" y="82"/>
                    <a:pt x="110" y="80"/>
                    <a:pt x="97" y="75"/>
                  </a:cubicBezTo>
                  <a:cubicBezTo>
                    <a:pt x="106" y="53"/>
                    <a:pt x="120" y="33"/>
                    <a:pt x="137" y="19"/>
                  </a:cubicBezTo>
                  <a:cubicBezTo>
                    <a:pt x="138" y="19"/>
                    <a:pt x="138" y="19"/>
                    <a:pt x="138" y="19"/>
                  </a:cubicBezTo>
                  <a:close/>
                  <a:moveTo>
                    <a:pt x="88" y="72"/>
                  </a:moveTo>
                  <a:cubicBezTo>
                    <a:pt x="77" y="67"/>
                    <a:pt x="66" y="61"/>
                    <a:pt x="57" y="54"/>
                  </a:cubicBezTo>
                  <a:cubicBezTo>
                    <a:pt x="74" y="37"/>
                    <a:pt x="97" y="25"/>
                    <a:pt x="122" y="21"/>
                  </a:cubicBezTo>
                  <a:cubicBezTo>
                    <a:pt x="108" y="35"/>
                    <a:pt x="96" y="52"/>
                    <a:pt x="88" y="72"/>
                  </a:cubicBezTo>
                  <a:close/>
                  <a:moveTo>
                    <a:pt x="93" y="84"/>
                  </a:moveTo>
                  <a:cubicBezTo>
                    <a:pt x="107" y="88"/>
                    <a:pt x="122" y="91"/>
                    <a:pt x="138" y="92"/>
                  </a:cubicBezTo>
                  <a:cubicBezTo>
                    <a:pt x="138" y="138"/>
                    <a:pt x="138" y="138"/>
                    <a:pt x="138" y="138"/>
                  </a:cubicBezTo>
                  <a:cubicBezTo>
                    <a:pt x="83" y="138"/>
                    <a:pt x="83" y="138"/>
                    <a:pt x="83" y="138"/>
                  </a:cubicBezTo>
                  <a:cubicBezTo>
                    <a:pt x="84" y="119"/>
                    <a:pt x="87" y="100"/>
                    <a:pt x="93" y="84"/>
                  </a:cubicBezTo>
                  <a:close/>
                  <a:moveTo>
                    <a:pt x="138" y="147"/>
                  </a:moveTo>
                  <a:cubicBezTo>
                    <a:pt x="138" y="202"/>
                    <a:pt x="138" y="202"/>
                    <a:pt x="138" y="202"/>
                  </a:cubicBezTo>
                  <a:cubicBezTo>
                    <a:pt x="123" y="203"/>
                    <a:pt x="109" y="205"/>
                    <a:pt x="96" y="209"/>
                  </a:cubicBezTo>
                  <a:cubicBezTo>
                    <a:pt x="88" y="190"/>
                    <a:pt x="84" y="169"/>
                    <a:pt x="83" y="147"/>
                  </a:cubicBezTo>
                  <a:lnTo>
                    <a:pt x="138" y="147"/>
                  </a:lnTo>
                  <a:close/>
                  <a:moveTo>
                    <a:pt x="122" y="264"/>
                  </a:moveTo>
                  <a:cubicBezTo>
                    <a:pt x="100" y="261"/>
                    <a:pt x="79" y="251"/>
                    <a:pt x="62" y="236"/>
                  </a:cubicBezTo>
                  <a:cubicBezTo>
                    <a:pt x="71" y="230"/>
                    <a:pt x="81" y="225"/>
                    <a:pt x="91" y="221"/>
                  </a:cubicBezTo>
                  <a:cubicBezTo>
                    <a:pt x="99" y="237"/>
                    <a:pt x="110" y="252"/>
                    <a:pt x="122" y="264"/>
                  </a:cubicBezTo>
                  <a:close/>
                  <a:moveTo>
                    <a:pt x="147" y="266"/>
                  </a:moveTo>
                  <a:cubicBezTo>
                    <a:pt x="147" y="211"/>
                    <a:pt x="147" y="211"/>
                    <a:pt x="147" y="211"/>
                  </a:cubicBezTo>
                  <a:cubicBezTo>
                    <a:pt x="160" y="212"/>
                    <a:pt x="173" y="214"/>
                    <a:pt x="185" y="218"/>
                  </a:cubicBezTo>
                  <a:cubicBezTo>
                    <a:pt x="176" y="237"/>
                    <a:pt x="163" y="253"/>
                    <a:pt x="148" y="266"/>
                  </a:cubicBezTo>
                  <a:cubicBezTo>
                    <a:pt x="147" y="266"/>
                    <a:pt x="147" y="266"/>
                    <a:pt x="147" y="266"/>
                  </a:cubicBezTo>
                  <a:close/>
                  <a:moveTo>
                    <a:pt x="194" y="221"/>
                  </a:moveTo>
                  <a:cubicBezTo>
                    <a:pt x="204" y="225"/>
                    <a:pt x="214" y="230"/>
                    <a:pt x="223" y="236"/>
                  </a:cubicBezTo>
                  <a:cubicBezTo>
                    <a:pt x="206" y="251"/>
                    <a:pt x="185" y="261"/>
                    <a:pt x="163" y="264"/>
                  </a:cubicBezTo>
                  <a:cubicBezTo>
                    <a:pt x="175" y="252"/>
                    <a:pt x="186" y="237"/>
                    <a:pt x="194" y="221"/>
                  </a:cubicBezTo>
                  <a:close/>
                  <a:moveTo>
                    <a:pt x="189" y="209"/>
                  </a:moveTo>
                  <a:cubicBezTo>
                    <a:pt x="175" y="205"/>
                    <a:pt x="162" y="203"/>
                    <a:pt x="147" y="202"/>
                  </a:cubicBezTo>
                  <a:cubicBezTo>
                    <a:pt x="147" y="147"/>
                    <a:pt x="147" y="147"/>
                    <a:pt x="147" y="147"/>
                  </a:cubicBezTo>
                  <a:cubicBezTo>
                    <a:pt x="202" y="147"/>
                    <a:pt x="202" y="147"/>
                    <a:pt x="202" y="147"/>
                  </a:cubicBezTo>
                  <a:cubicBezTo>
                    <a:pt x="201" y="169"/>
                    <a:pt x="197" y="190"/>
                    <a:pt x="189" y="209"/>
                  </a:cubicBezTo>
                  <a:close/>
                  <a:moveTo>
                    <a:pt x="147" y="138"/>
                  </a:moveTo>
                  <a:cubicBezTo>
                    <a:pt x="147" y="92"/>
                    <a:pt x="147" y="92"/>
                    <a:pt x="147" y="92"/>
                  </a:cubicBezTo>
                  <a:cubicBezTo>
                    <a:pt x="163" y="91"/>
                    <a:pt x="178" y="88"/>
                    <a:pt x="192" y="84"/>
                  </a:cubicBezTo>
                  <a:cubicBezTo>
                    <a:pt x="198" y="100"/>
                    <a:pt x="201" y="119"/>
                    <a:pt x="202" y="138"/>
                  </a:cubicBezTo>
                  <a:lnTo>
                    <a:pt x="147" y="138"/>
                  </a:lnTo>
                  <a:close/>
                  <a:moveTo>
                    <a:pt x="50" y="60"/>
                  </a:moveTo>
                  <a:cubicBezTo>
                    <a:pt x="61" y="68"/>
                    <a:pt x="72" y="75"/>
                    <a:pt x="84" y="80"/>
                  </a:cubicBezTo>
                  <a:cubicBezTo>
                    <a:pt x="78" y="98"/>
                    <a:pt x="74" y="118"/>
                    <a:pt x="74" y="138"/>
                  </a:cubicBezTo>
                  <a:cubicBezTo>
                    <a:pt x="19" y="138"/>
                    <a:pt x="19" y="138"/>
                    <a:pt x="19" y="138"/>
                  </a:cubicBezTo>
                  <a:cubicBezTo>
                    <a:pt x="20" y="108"/>
                    <a:pt x="32" y="81"/>
                    <a:pt x="50" y="60"/>
                  </a:cubicBezTo>
                  <a:close/>
                  <a:moveTo>
                    <a:pt x="19" y="147"/>
                  </a:moveTo>
                  <a:cubicBezTo>
                    <a:pt x="74" y="147"/>
                    <a:pt x="74" y="147"/>
                    <a:pt x="74" y="147"/>
                  </a:cubicBezTo>
                  <a:cubicBezTo>
                    <a:pt x="75" y="170"/>
                    <a:pt x="79" y="193"/>
                    <a:pt x="88" y="212"/>
                  </a:cubicBezTo>
                  <a:cubicBezTo>
                    <a:pt x="76" y="217"/>
                    <a:pt x="65" y="223"/>
                    <a:pt x="55" y="230"/>
                  </a:cubicBezTo>
                  <a:cubicBezTo>
                    <a:pt x="34" y="209"/>
                    <a:pt x="20" y="179"/>
                    <a:pt x="19" y="147"/>
                  </a:cubicBezTo>
                  <a:close/>
                  <a:moveTo>
                    <a:pt x="230" y="230"/>
                  </a:moveTo>
                  <a:cubicBezTo>
                    <a:pt x="220" y="223"/>
                    <a:pt x="209" y="217"/>
                    <a:pt x="197" y="212"/>
                  </a:cubicBezTo>
                  <a:cubicBezTo>
                    <a:pt x="206" y="193"/>
                    <a:pt x="210" y="170"/>
                    <a:pt x="211" y="147"/>
                  </a:cubicBezTo>
                  <a:cubicBezTo>
                    <a:pt x="266" y="147"/>
                    <a:pt x="266" y="147"/>
                    <a:pt x="266" y="147"/>
                  </a:cubicBezTo>
                  <a:cubicBezTo>
                    <a:pt x="265" y="179"/>
                    <a:pt x="251" y="209"/>
                    <a:pt x="230" y="230"/>
                  </a:cubicBezTo>
                  <a:close/>
                </a:path>
              </a:pathLst>
            </a:custGeom>
            <a:solidFill>
              <a:schemeClr val="bg1"/>
            </a:solidFill>
            <a:ln>
              <a:noFill/>
            </a:ln>
          </p:spPr>
          <p:txBody>
            <a:bodyPr lIns="33598" tIns="16799" rIns="33598" bIns="16799"/>
            <a:lstStyle/>
            <a:p>
              <a:endParaRPr lang="zh-CN" altLang="en-US" sz="975">
                <a:solidFill>
                  <a:schemeClr val="tx1">
                    <a:lumMod val="75000"/>
                    <a:lumOff val="25000"/>
                  </a:schemeClr>
                </a:solidFill>
              </a:endParaRPr>
            </a:p>
          </p:txBody>
        </p:sp>
        <p:sp>
          <p:nvSpPr>
            <p:cNvPr id="80" name="Freeform 372">
              <a:extLst>
                <a:ext uri="{FF2B5EF4-FFF2-40B4-BE49-F238E27FC236}">
                  <a16:creationId xmlns:a16="http://schemas.microsoft.com/office/drawing/2014/main" id="{58CF9B50-BC20-49CA-876D-689EF06F7B7C}"/>
                </a:ext>
              </a:extLst>
            </p:cNvPr>
            <p:cNvSpPr>
              <a:spLocks/>
            </p:cNvSpPr>
            <p:nvPr/>
          </p:nvSpPr>
          <p:spPr bwMode="auto">
            <a:xfrm>
              <a:off x="8120685" y="5898012"/>
              <a:ext cx="404485" cy="273488"/>
            </a:xfrm>
            <a:custGeom>
              <a:avLst/>
              <a:gdLst>
                <a:gd name="T0" fmla="*/ 158 w 176"/>
                <a:gd name="T1" fmla="*/ 72 h 119"/>
                <a:gd name="T2" fmla="*/ 176 w 176"/>
                <a:gd name="T3" fmla="*/ 0 h 119"/>
                <a:gd name="T4" fmla="*/ 104 w 176"/>
                <a:gd name="T5" fmla="*/ 18 h 119"/>
                <a:gd name="T6" fmla="*/ 122 w 176"/>
                <a:gd name="T7" fmla="*/ 36 h 119"/>
                <a:gd name="T8" fmla="*/ 92 w 176"/>
                <a:gd name="T9" fmla="*/ 67 h 119"/>
                <a:gd name="T10" fmla="*/ 62 w 176"/>
                <a:gd name="T11" fmla="*/ 38 h 119"/>
                <a:gd name="T12" fmla="*/ 0 w 176"/>
                <a:gd name="T13" fmla="*/ 100 h 119"/>
                <a:gd name="T14" fmla="*/ 19 w 176"/>
                <a:gd name="T15" fmla="*/ 119 h 119"/>
                <a:gd name="T16" fmla="*/ 19 w 176"/>
                <a:gd name="T17" fmla="*/ 119 h 119"/>
                <a:gd name="T18" fmla="*/ 62 w 176"/>
                <a:gd name="T19" fmla="*/ 75 h 119"/>
                <a:gd name="T20" fmla="*/ 92 w 176"/>
                <a:gd name="T21" fmla="*/ 105 h 119"/>
                <a:gd name="T22" fmla="*/ 142 w 176"/>
                <a:gd name="T23" fmla="*/ 55 h 119"/>
                <a:gd name="T24" fmla="*/ 158 w 176"/>
                <a:gd name="T25" fmla="*/ 7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119">
                  <a:moveTo>
                    <a:pt x="158" y="72"/>
                  </a:moveTo>
                  <a:lnTo>
                    <a:pt x="176" y="0"/>
                  </a:lnTo>
                  <a:lnTo>
                    <a:pt x="104" y="18"/>
                  </a:lnTo>
                  <a:lnTo>
                    <a:pt x="122" y="36"/>
                  </a:lnTo>
                  <a:lnTo>
                    <a:pt x="92" y="67"/>
                  </a:lnTo>
                  <a:lnTo>
                    <a:pt x="62" y="38"/>
                  </a:lnTo>
                  <a:lnTo>
                    <a:pt x="0" y="100"/>
                  </a:lnTo>
                  <a:lnTo>
                    <a:pt x="19" y="119"/>
                  </a:lnTo>
                  <a:lnTo>
                    <a:pt x="19" y="119"/>
                  </a:lnTo>
                  <a:lnTo>
                    <a:pt x="62" y="75"/>
                  </a:lnTo>
                  <a:lnTo>
                    <a:pt x="92" y="105"/>
                  </a:lnTo>
                  <a:lnTo>
                    <a:pt x="142" y="55"/>
                  </a:lnTo>
                  <a:lnTo>
                    <a:pt x="158" y="72"/>
                  </a:lnTo>
                  <a:close/>
                </a:path>
              </a:pathLst>
            </a:custGeom>
            <a:solidFill>
              <a:schemeClr val="bg1"/>
            </a:solidFill>
            <a:ln>
              <a:noFill/>
            </a:ln>
          </p:spPr>
          <p:txBody>
            <a:bodyPr vert="horz" wrap="square" lIns="67204" tIns="33602" rIns="67204" bIns="33602" numCol="1" anchor="t" anchorCtr="0" compatLnSpc="1">
              <a:prstTxWarp prst="textNoShape">
                <a:avLst/>
              </a:prstTxWarp>
            </a:bodyPr>
            <a:lstStyle/>
            <a:p>
              <a:endParaRPr lang="zh-CN" altLang="en-US" sz="975">
                <a:solidFill>
                  <a:schemeClr val="tx1">
                    <a:lumMod val="75000"/>
                    <a:lumOff val="25000"/>
                  </a:schemeClr>
                </a:solidFill>
              </a:endParaRPr>
            </a:p>
          </p:txBody>
        </p:sp>
        <p:sp>
          <p:nvSpPr>
            <p:cNvPr id="81" name="Freeform 560">
              <a:extLst>
                <a:ext uri="{FF2B5EF4-FFF2-40B4-BE49-F238E27FC236}">
                  <a16:creationId xmlns:a16="http://schemas.microsoft.com/office/drawing/2014/main" id="{E7A214D2-04DC-46FA-9149-64EEA3FDA540}"/>
                </a:ext>
              </a:extLst>
            </p:cNvPr>
            <p:cNvSpPr>
              <a:spLocks noEditPoints="1"/>
            </p:cNvSpPr>
            <p:nvPr/>
          </p:nvSpPr>
          <p:spPr bwMode="auto">
            <a:xfrm>
              <a:off x="9425845" y="5864636"/>
              <a:ext cx="334963" cy="333375"/>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chemeClr val="bg1"/>
            </a:solidFill>
            <a:ln>
              <a:noFill/>
            </a:ln>
          </p:spPr>
          <p:txBody>
            <a:bodyPr vert="horz" wrap="square" lIns="67204" tIns="33602" rIns="67204" bIns="33602" numCol="1" anchor="t" anchorCtr="0" compatLnSpc="1">
              <a:prstTxWarp prst="textNoShape">
                <a:avLst/>
              </a:prstTxWarp>
            </a:bodyPr>
            <a:lstStyle/>
            <a:p>
              <a:endParaRPr lang="zh-CN" altLang="en-US" sz="975">
                <a:solidFill>
                  <a:schemeClr val="tx1">
                    <a:lumMod val="75000"/>
                    <a:lumOff val="25000"/>
                  </a:schemeClr>
                </a:solidFill>
              </a:endParaRPr>
            </a:p>
          </p:txBody>
        </p:sp>
      </p:grpSp>
      <p:sp>
        <p:nvSpPr>
          <p:cNvPr id="4" name="日期占位符 3">
            <a:extLst>
              <a:ext uri="{FF2B5EF4-FFF2-40B4-BE49-F238E27FC236}">
                <a16:creationId xmlns:a16="http://schemas.microsoft.com/office/drawing/2014/main" id="{8E524C30-80AC-42FC-ABDB-EE28F14B5210}"/>
              </a:ext>
            </a:extLst>
          </p:cNvPr>
          <p:cNvSpPr>
            <a:spLocks noGrp="1"/>
          </p:cNvSpPr>
          <p:nvPr>
            <p:ph type="dt" sz="half" idx="10"/>
          </p:nvPr>
        </p:nvSpPr>
        <p:spPr/>
        <p:txBody>
          <a:bodyPr/>
          <a:lstStyle/>
          <a:p>
            <a:fld id="{7CF7B1EB-9BF1-432E-B506-2AA4EFBBE7BF}" type="datetime1">
              <a:rPr lang="en-US" altLang="zh-CN" smtClean="0"/>
              <a:t>3/23/2020</a:t>
            </a:fld>
            <a:endParaRPr lang="en-US" dirty="0"/>
          </a:p>
        </p:txBody>
      </p:sp>
      <p:sp>
        <p:nvSpPr>
          <p:cNvPr id="5" name="灯片编号占位符 4">
            <a:extLst>
              <a:ext uri="{FF2B5EF4-FFF2-40B4-BE49-F238E27FC236}">
                <a16:creationId xmlns:a16="http://schemas.microsoft.com/office/drawing/2014/main" id="{AE8F1568-8757-4481-88E2-BC1719730140}"/>
              </a:ext>
            </a:extLst>
          </p:cNvPr>
          <p:cNvSpPr>
            <a:spLocks noGrp="1"/>
          </p:cNvSpPr>
          <p:nvPr>
            <p:ph type="sldNum" sz="quarter" idx="12"/>
          </p:nvPr>
        </p:nvSpPr>
        <p:spPr/>
        <p:txBody>
          <a:bodyPr/>
          <a:lstStyle/>
          <a:p>
            <a:fld id="{48F63A3B-78C7-47BE-AE5E-E10140E04643}" type="slidenum">
              <a:rPr lang="en-US" smtClean="0"/>
              <a:t>2</a:t>
            </a:fld>
            <a:endParaRPr lang="en-US" dirty="0"/>
          </a:p>
        </p:txBody>
      </p:sp>
      <p:pic>
        <p:nvPicPr>
          <p:cNvPr id="2" name="图片 1">
            <a:extLst>
              <a:ext uri="{FF2B5EF4-FFF2-40B4-BE49-F238E27FC236}">
                <a16:creationId xmlns:a16="http://schemas.microsoft.com/office/drawing/2014/main" id="{1196F1C0-2579-4D72-B969-C890B9575A98}"/>
              </a:ext>
            </a:extLst>
          </p:cNvPr>
          <p:cNvPicPr>
            <a:picLocks noChangeAspect="1"/>
          </p:cNvPicPr>
          <p:nvPr/>
        </p:nvPicPr>
        <p:blipFill>
          <a:blip r:embed="rId3"/>
          <a:stretch>
            <a:fillRect/>
          </a:stretch>
        </p:blipFill>
        <p:spPr>
          <a:xfrm>
            <a:off x="4349113" y="268952"/>
            <a:ext cx="3715806" cy="3677847"/>
          </a:xfrm>
          <a:prstGeom prst="rect">
            <a:avLst/>
          </a:prstGeom>
          <a:ln>
            <a:noFill/>
          </a:ln>
          <a:effectLst>
            <a:outerShdw blurRad="190500" algn="tl" rotWithShape="0">
              <a:srgbClr val="000000">
                <a:alpha val="70000"/>
              </a:srgbClr>
            </a:outerShdw>
          </a:effectLst>
        </p:spPr>
      </p:pic>
      <p:sp>
        <p:nvSpPr>
          <p:cNvPr id="7" name="文本框 6">
            <a:extLst>
              <a:ext uri="{FF2B5EF4-FFF2-40B4-BE49-F238E27FC236}">
                <a16:creationId xmlns:a16="http://schemas.microsoft.com/office/drawing/2014/main" id="{7AD44668-CFA2-4E93-A621-A9D0D4DA1E12}"/>
              </a:ext>
            </a:extLst>
          </p:cNvPr>
          <p:cNvSpPr txBox="1"/>
          <p:nvPr/>
        </p:nvSpPr>
        <p:spPr>
          <a:xfrm>
            <a:off x="4499769" y="4106976"/>
            <a:ext cx="4143524" cy="307777"/>
          </a:xfrm>
          <a:prstGeom prst="rect">
            <a:avLst/>
          </a:prstGeom>
          <a:noFill/>
        </p:spPr>
        <p:txBody>
          <a:bodyPr wrap="square" rtlCol="0">
            <a:spAutoFit/>
          </a:bodyPr>
          <a:lstStyle/>
          <a:p>
            <a:r>
              <a:rPr lang="zh-CN" altLang="en-US" sz="1400" b="1" dirty="0"/>
              <a:t>流行病学（疫情预测）领域的数据表示</a:t>
            </a:r>
          </a:p>
        </p:txBody>
      </p:sp>
      <p:sp>
        <p:nvSpPr>
          <p:cNvPr id="9" name="文本框 8">
            <a:extLst>
              <a:ext uri="{FF2B5EF4-FFF2-40B4-BE49-F238E27FC236}">
                <a16:creationId xmlns:a16="http://schemas.microsoft.com/office/drawing/2014/main" id="{D02C36A4-AE9D-4B88-80C7-88CF86E15044}"/>
              </a:ext>
            </a:extLst>
          </p:cNvPr>
          <p:cNvSpPr txBox="1"/>
          <p:nvPr/>
        </p:nvSpPr>
        <p:spPr>
          <a:xfrm>
            <a:off x="449292" y="1455656"/>
            <a:ext cx="1862115" cy="369332"/>
          </a:xfrm>
          <a:prstGeom prst="rect">
            <a:avLst/>
          </a:prstGeom>
          <a:noFill/>
        </p:spPr>
        <p:txBody>
          <a:bodyPr wrap="square" rtlCol="0">
            <a:spAutoFit/>
          </a:bodyPr>
          <a:lstStyle/>
          <a:p>
            <a:r>
              <a:rPr lang="en-US" altLang="zh-CN" dirty="0"/>
              <a:t>Big Data?</a:t>
            </a:r>
            <a:endParaRPr lang="zh-CN" altLang="en-US" dirty="0"/>
          </a:p>
        </p:txBody>
      </p:sp>
    </p:spTree>
    <p:extLst>
      <p:ext uri="{BB962C8B-B14F-4D97-AF65-F5344CB8AC3E}">
        <p14:creationId xmlns:p14="http://schemas.microsoft.com/office/powerpoint/2010/main" val="914789341"/>
      </p:ext>
    </p:extLst>
  </p:cSld>
  <p:clrMapOvr>
    <a:masterClrMapping/>
  </p:clrMapOvr>
  <mc:AlternateContent xmlns:mc="http://schemas.openxmlformats.org/markup-compatibility/2006" xmlns:p14="http://schemas.microsoft.com/office/powerpoint/2010/main">
    <mc:Choice Requires="p14">
      <p:transition spd="slow" p14:dur="1600" advClick="0" advTm="6021">
        <p:blinds dir="vert"/>
      </p:transition>
    </mc:Choice>
    <mc:Fallback xmlns="">
      <p:transition spd="slow" advClick="0" advTm="6021">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1"/>
                                        </p:tgtEl>
                                        <p:attrNameLst>
                                          <p:attrName>style.visibility</p:attrName>
                                        </p:attrNameLst>
                                      </p:cBhvr>
                                      <p:to>
                                        <p:strVal val="visible"/>
                                      </p:to>
                                    </p:set>
                                    <p:anim calcmode="lin" valueType="num">
                                      <p:cBhvr>
                                        <p:cTn id="7" dur="45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8" dur="450" fill="hold"/>
                                        <p:tgtEl>
                                          <p:spTgt spid="71"/>
                                        </p:tgtEl>
                                        <p:attrNameLst>
                                          <p:attrName>ppt_y</p:attrName>
                                        </p:attrNameLst>
                                      </p:cBhvr>
                                      <p:tavLst>
                                        <p:tav tm="0">
                                          <p:val>
                                            <p:strVal val="#ppt_y"/>
                                          </p:val>
                                        </p:tav>
                                        <p:tav tm="100000">
                                          <p:val>
                                            <p:strVal val="#ppt_y"/>
                                          </p:val>
                                        </p:tav>
                                      </p:tavLst>
                                    </p:anim>
                                    <p:anim calcmode="lin" valueType="num">
                                      <p:cBhvr>
                                        <p:cTn id="9" dur="45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10" dur="45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50" tmFilter="0,0; .5, 1; 1, 1"/>
                                        <p:tgtEl>
                                          <p:spTgt spid="71"/>
                                        </p:tgtEl>
                                      </p:cBhvr>
                                    </p:animEffect>
                                  </p:childTnLst>
                                </p:cTn>
                              </p:par>
                            </p:childTnLst>
                          </p:cTn>
                        </p:par>
                        <p:par>
                          <p:cTn id="12" fill="hold">
                            <p:stCondLst>
                              <p:cond delay="945"/>
                            </p:stCondLst>
                            <p:childTnLst>
                              <p:par>
                                <p:cTn id="13" presetID="22" presetClass="entr" presetSubtype="8"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wipe(left)">
                                      <p:cBhvr>
                                        <p:cTn id="15" dur="450"/>
                                        <p:tgtEl>
                                          <p:spTgt spid="72"/>
                                        </p:tgtEl>
                                      </p:cBhvr>
                                    </p:animEffect>
                                  </p:childTnLst>
                                </p:cTn>
                              </p:par>
                            </p:childTnLst>
                          </p:cTn>
                        </p:par>
                        <p:par>
                          <p:cTn id="16" fill="hold">
                            <p:stCondLst>
                              <p:cond delay="1395"/>
                            </p:stCondLst>
                            <p:childTnLst>
                              <p:par>
                                <p:cTn id="17" presetID="22" presetClass="entr" presetSubtype="8" fill="hold" nodeType="after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wipe(left)">
                                      <p:cBhvr>
                                        <p:cTn id="19" dur="450"/>
                                        <p:tgtEl>
                                          <p:spTgt spid="73"/>
                                        </p:tgtEl>
                                      </p:cBhvr>
                                    </p:animEffect>
                                  </p:childTnLst>
                                </p:cTn>
                              </p:par>
                            </p:childTnLst>
                          </p:cTn>
                        </p:par>
                        <p:par>
                          <p:cTn id="20" fill="hold">
                            <p:stCondLst>
                              <p:cond delay="1845"/>
                            </p:stCondLst>
                            <p:childTnLst>
                              <p:par>
                                <p:cTn id="21" presetID="22" presetClass="entr" presetSubtype="8" fill="hold" grpId="0" nodeType="afterEffect">
                                  <p:stCondLst>
                                    <p:cond delay="0"/>
                                  </p:stCondLst>
                                  <p:iterate type="lt">
                                    <p:tmPct val="10000"/>
                                  </p:iterate>
                                  <p:childTnLst>
                                    <p:set>
                                      <p:cBhvr>
                                        <p:cTn id="22" dur="1" fill="hold">
                                          <p:stCondLst>
                                            <p:cond delay="0"/>
                                          </p:stCondLst>
                                        </p:cTn>
                                        <p:tgtEl>
                                          <p:spTgt spid="74"/>
                                        </p:tgtEl>
                                        <p:attrNameLst>
                                          <p:attrName>style.visibility</p:attrName>
                                        </p:attrNameLst>
                                      </p:cBhvr>
                                      <p:to>
                                        <p:strVal val="visible"/>
                                      </p:to>
                                    </p:set>
                                    <p:animEffect transition="in" filter="wipe(left)">
                                      <p:cBhvr>
                                        <p:cTn id="23" dur="90"/>
                                        <p:tgtEl>
                                          <p:spTgt spid="74"/>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circle(in)">
                                      <p:cBhvr>
                                        <p:cTn id="28" dur="2000"/>
                                        <p:tgtEl>
                                          <p:spTgt spid="9"/>
                                        </p:tgtEl>
                                      </p:cBhvr>
                                    </p:animEffect>
                                  </p:childTnLst>
                                </p:cTn>
                              </p:par>
                              <p:par>
                                <p:cTn id="29" presetID="6" presetClass="entr" presetSubtype="16"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circle(in)">
                                      <p:cBhvr>
                                        <p:cTn id="31" dur="2000"/>
                                        <p:tgtEl>
                                          <p:spTgt spid="2"/>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circle(in)">
                                      <p:cBhvr>
                                        <p:cTn id="34" dur="2000"/>
                                        <p:tgtEl>
                                          <p:spTgt spid="7"/>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45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4" grpId="0"/>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6" y="286"/>
            <a:ext cx="9000609" cy="5039741"/>
          </a:xfrm>
          <a:prstGeom prst="rect">
            <a:avLst/>
          </a:prstGeom>
        </p:spPr>
      </p:pic>
      <p:grpSp>
        <p:nvGrpSpPr>
          <p:cNvPr id="5" name="组合 4"/>
          <p:cNvGrpSpPr/>
          <p:nvPr/>
        </p:nvGrpSpPr>
        <p:grpSpPr>
          <a:xfrm>
            <a:off x="5306342" y="286"/>
            <a:ext cx="4554253" cy="5039741"/>
            <a:chOff x="13478799" y="0"/>
            <a:chExt cx="11568397" cy="12801600"/>
          </a:xfrm>
        </p:grpSpPr>
        <p:sp>
          <p:nvSpPr>
            <p:cNvPr id="2" name="矩形 1"/>
            <p:cNvSpPr/>
            <p:nvPr/>
          </p:nvSpPr>
          <p:spPr>
            <a:xfrm>
              <a:off x="13478799" y="0"/>
              <a:ext cx="7772400" cy="12801600"/>
            </a:xfrm>
            <a:prstGeom prst="rect">
              <a:avLst/>
            </a:prstGeom>
            <a:solidFill>
              <a:srgbClr val="0F8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9"/>
            </a:p>
          </p:txBody>
        </p:sp>
        <p:sp>
          <p:nvSpPr>
            <p:cNvPr id="9" name="MH_Entry_1">
              <a:hlinkClick r:id="rId5" action="ppaction://hlinksldjump"/>
            </p:cNvPr>
            <p:cNvSpPr>
              <a:spLocks noChangeArrowheads="1"/>
            </p:cNvSpPr>
            <p:nvPr>
              <p:custDataLst>
                <p:tags r:id="rId1"/>
              </p:custDataLst>
            </p:nvPr>
          </p:nvSpPr>
          <p:spPr bwMode="auto">
            <a:xfrm>
              <a:off x="15474435" y="1781228"/>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6455"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1417"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Part Ⅰ</a:t>
              </a:r>
            </a:p>
            <a:p>
              <a:pPr>
                <a:lnSpc>
                  <a:spcPct val="130000"/>
                </a:lnSpc>
                <a:spcBef>
                  <a:spcPct val="0"/>
                </a:spcBef>
                <a:buNone/>
              </a:pPr>
              <a:r>
                <a:rPr lang="en-US" altLang="zh-CN" sz="1417"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Unstructured Data</a:t>
              </a:r>
            </a:p>
          </p:txBody>
        </p:sp>
        <p:cxnSp>
          <p:nvCxnSpPr>
            <p:cNvPr id="11" name="直接连接符 10"/>
            <p:cNvCxnSpPr/>
            <p:nvPr/>
          </p:nvCxnSpPr>
          <p:spPr>
            <a:xfrm>
              <a:off x="15474435" y="3523503"/>
              <a:ext cx="1323053"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14" name="图表 13"/>
            <p:cNvGraphicFramePr/>
            <p:nvPr/>
          </p:nvGraphicFramePr>
          <p:xfrm>
            <a:off x="15396087" y="7337425"/>
            <a:ext cx="5855111" cy="5014452"/>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4" name="组合 3"/>
          <p:cNvGrpSpPr/>
          <p:nvPr/>
        </p:nvGrpSpPr>
        <p:grpSpPr>
          <a:xfrm>
            <a:off x="5484154" y="286"/>
            <a:ext cx="576987" cy="5039741"/>
            <a:chOff x="13930466" y="0"/>
            <a:chExt cx="1465623" cy="12801600"/>
          </a:xfrm>
        </p:grpSpPr>
        <p:sp>
          <p:nvSpPr>
            <p:cNvPr id="7" name="矩形 6"/>
            <p:cNvSpPr/>
            <p:nvPr/>
          </p:nvSpPr>
          <p:spPr>
            <a:xfrm>
              <a:off x="13930466" y="0"/>
              <a:ext cx="1465623" cy="12801600"/>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5235"/>
              <a:endParaRPr lang="zh-CN" altLang="en-US" sz="1369"/>
            </a:p>
          </p:txBody>
        </p:sp>
        <p:sp>
          <p:nvSpPr>
            <p:cNvPr id="8" name="文本框 7"/>
            <p:cNvSpPr txBox="1"/>
            <p:nvPr/>
          </p:nvSpPr>
          <p:spPr>
            <a:xfrm>
              <a:off x="14315908" y="2130425"/>
              <a:ext cx="578200" cy="6185370"/>
            </a:xfrm>
            <a:prstGeom prst="rect">
              <a:avLst/>
            </a:prstGeom>
            <a:noFill/>
          </p:spPr>
          <p:txBody>
            <a:bodyPr vert="eaVert" wrap="square" rtlCol="0">
              <a:spAutoFit/>
            </a:bodyPr>
            <a:lstStyle/>
            <a:p>
              <a:r>
                <a:rPr lang="en-US" altLang="zh-CN" sz="279" spc="236" dirty="0">
                  <a:solidFill>
                    <a:schemeClr val="bg1"/>
                  </a:solidFill>
                </a:rPr>
                <a:t>PHOTO FROM PIXABAY</a:t>
              </a:r>
              <a:endParaRPr lang="zh-CN" altLang="en-US" sz="279" spc="236" dirty="0">
                <a:solidFill>
                  <a:schemeClr val="bg1"/>
                </a:solidFill>
              </a:endParaRPr>
            </a:p>
          </p:txBody>
        </p:sp>
      </p:grpSp>
      <p:sp>
        <p:nvSpPr>
          <p:cNvPr id="6" name="日期占位符 5">
            <a:extLst>
              <a:ext uri="{FF2B5EF4-FFF2-40B4-BE49-F238E27FC236}">
                <a16:creationId xmlns:a16="http://schemas.microsoft.com/office/drawing/2014/main" id="{4FD494F8-B4B9-4063-8AB6-A9E298F13666}"/>
              </a:ext>
            </a:extLst>
          </p:cNvPr>
          <p:cNvSpPr>
            <a:spLocks noGrp="1"/>
          </p:cNvSpPr>
          <p:nvPr>
            <p:ph type="dt" sz="half" idx="10"/>
          </p:nvPr>
        </p:nvSpPr>
        <p:spPr/>
        <p:txBody>
          <a:bodyPr/>
          <a:lstStyle/>
          <a:p>
            <a:fld id="{550D726C-A0D8-4AF7-8D0F-3E082E3B39DE}" type="datetime1">
              <a:rPr lang="en-US" altLang="zh-CN" smtClean="0"/>
              <a:t>3/23/2020</a:t>
            </a:fld>
            <a:endParaRPr lang="en-US" dirty="0"/>
          </a:p>
        </p:txBody>
      </p:sp>
      <p:sp>
        <p:nvSpPr>
          <p:cNvPr id="12" name="灯片编号占位符 11">
            <a:extLst>
              <a:ext uri="{FF2B5EF4-FFF2-40B4-BE49-F238E27FC236}">
                <a16:creationId xmlns:a16="http://schemas.microsoft.com/office/drawing/2014/main" id="{0B9EED09-BFDA-45A9-AB99-ADE90A88FB1A}"/>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3568450161"/>
      </p:ext>
    </p:extLst>
  </p:cSld>
  <p:clrMapOvr>
    <a:masterClrMapping/>
  </p:clrMapOvr>
  <p:transition spd="slow" advClick="0" advTm="2002">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055F7A5-9995-443E-B149-423576444C02}"/>
              </a:ext>
            </a:extLst>
          </p:cNvPr>
          <p:cNvGrpSpPr/>
          <p:nvPr/>
        </p:nvGrpSpPr>
        <p:grpSpPr>
          <a:xfrm>
            <a:off x="583501" y="972173"/>
            <a:ext cx="2751972" cy="3506118"/>
            <a:chOff x="583501" y="972173"/>
            <a:chExt cx="2751972" cy="3506118"/>
          </a:xfrm>
        </p:grpSpPr>
        <p:pic>
          <p:nvPicPr>
            <p:cNvPr id="26" name="图片 25">
              <a:extLst>
                <a:ext uri="{FF2B5EF4-FFF2-40B4-BE49-F238E27FC236}">
                  <a16:creationId xmlns:a16="http://schemas.microsoft.com/office/drawing/2014/main" id="{B85DA2DB-D675-4360-A7E7-94F157D08477}"/>
                </a:ext>
              </a:extLst>
            </p:cNvPr>
            <p:cNvPicPr>
              <a:picLocks noChangeAspect="1"/>
            </p:cNvPicPr>
            <p:nvPr/>
          </p:nvPicPr>
          <p:blipFill>
            <a:blip r:embed="rId3">
              <a:extLst>
                <a:ext uri="{28A0092B-C50C-407E-A947-70E740481C1C}">
                  <a14:useLocalDpi xmlns:a14="http://schemas.microsoft.com/office/drawing/2010/main" val="0"/>
                </a:ext>
              </a:extLst>
            </a:blip>
            <a:srcRect l="5426" t="26778" r="62276"/>
            <a:stretch>
              <a:fillRect/>
            </a:stretch>
          </p:blipFill>
          <p:spPr>
            <a:xfrm>
              <a:off x="583501" y="972173"/>
              <a:ext cx="2751972" cy="3506118"/>
            </a:xfrm>
            <a:custGeom>
              <a:avLst/>
              <a:gdLst>
                <a:gd name="connsiteX0" fmla="*/ 990024 w 3744416"/>
                <a:gd name="connsiteY0" fmla="*/ 0 h 4770529"/>
                <a:gd name="connsiteX1" fmla="*/ 3744416 w 3744416"/>
                <a:gd name="connsiteY1" fmla="*/ 0 h 4770529"/>
                <a:gd name="connsiteX2" fmla="*/ 2754392 w 3744416"/>
                <a:gd name="connsiteY2" fmla="*/ 4770529 h 4770529"/>
                <a:gd name="connsiteX3" fmla="*/ 0 w 3744416"/>
                <a:gd name="connsiteY3" fmla="*/ 4770529 h 4770529"/>
                <a:gd name="connsiteX4" fmla="*/ 990024 w 3744416"/>
                <a:gd name="connsiteY4" fmla="*/ 0 h 4770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4416" h="4770529">
                  <a:moveTo>
                    <a:pt x="990024" y="0"/>
                  </a:moveTo>
                  <a:lnTo>
                    <a:pt x="3744416" y="0"/>
                  </a:lnTo>
                  <a:lnTo>
                    <a:pt x="2754392" y="4770529"/>
                  </a:lnTo>
                  <a:lnTo>
                    <a:pt x="0" y="4770529"/>
                  </a:lnTo>
                  <a:lnTo>
                    <a:pt x="990024" y="0"/>
                  </a:lnTo>
                  <a:close/>
                </a:path>
              </a:pathLst>
            </a:custGeom>
          </p:spPr>
        </p:pic>
        <p:sp>
          <p:nvSpPr>
            <p:cNvPr id="32" name="平行四边形 31">
              <a:extLst>
                <a:ext uri="{FF2B5EF4-FFF2-40B4-BE49-F238E27FC236}">
                  <a16:creationId xmlns:a16="http://schemas.microsoft.com/office/drawing/2014/main" id="{33D10E58-A5A0-4DBD-8016-A580EB35F6D8}"/>
                </a:ext>
              </a:extLst>
            </p:cNvPr>
            <p:cNvSpPr/>
            <p:nvPr/>
          </p:nvSpPr>
          <p:spPr>
            <a:xfrm>
              <a:off x="853928" y="1322784"/>
              <a:ext cx="2201578" cy="2804895"/>
            </a:xfrm>
            <a:prstGeom prst="parallelogram">
              <a:avLst>
                <a:gd name="adj" fmla="val 2644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pic>
          <p:nvPicPr>
            <p:cNvPr id="35" name="图片 34">
              <a:extLst>
                <a:ext uri="{FF2B5EF4-FFF2-40B4-BE49-F238E27FC236}">
                  <a16:creationId xmlns:a16="http://schemas.microsoft.com/office/drawing/2014/main" id="{6664B035-BE82-4F4C-87C9-B54F9C2DA3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0236" y="1461705"/>
              <a:ext cx="655867" cy="655867"/>
            </a:xfrm>
            <a:prstGeom prst="rect">
              <a:avLst/>
            </a:prstGeom>
          </p:spPr>
        </p:pic>
        <p:sp>
          <p:nvSpPr>
            <p:cNvPr id="38" name="矩形 37">
              <a:extLst>
                <a:ext uri="{FF2B5EF4-FFF2-40B4-BE49-F238E27FC236}">
                  <a16:creationId xmlns:a16="http://schemas.microsoft.com/office/drawing/2014/main" id="{78CC38F5-5B0C-42C3-ABE8-46E871B4357D}"/>
                </a:ext>
              </a:extLst>
            </p:cNvPr>
            <p:cNvSpPr/>
            <p:nvPr/>
          </p:nvSpPr>
          <p:spPr>
            <a:xfrm>
              <a:off x="1366394" y="2345833"/>
              <a:ext cx="1088760" cy="363818"/>
            </a:xfrm>
            <a:prstGeom prst="rect">
              <a:avLst/>
            </a:prstGeom>
          </p:spPr>
          <p:txBody>
            <a:bodyPr wrap="none">
              <a:spAutoFit/>
            </a:bodyPr>
            <a:lstStyle/>
            <a:p>
              <a:r>
                <a:rPr lang="zh-CN" altLang="en-US" sz="1764"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自然语言</a:t>
              </a:r>
              <a:endParaRPr lang="zh-CN" altLang="en-US" sz="1764" dirty="0">
                <a:solidFill>
                  <a:schemeClr val="tx1">
                    <a:lumMod val="95000"/>
                    <a:lumOff val="5000"/>
                  </a:schemeClr>
                </a:solidFill>
              </a:endParaRPr>
            </a:p>
          </p:txBody>
        </p:sp>
        <p:sp>
          <p:nvSpPr>
            <p:cNvPr id="41" name="矩形 40">
              <a:extLst>
                <a:ext uri="{FF2B5EF4-FFF2-40B4-BE49-F238E27FC236}">
                  <a16:creationId xmlns:a16="http://schemas.microsoft.com/office/drawing/2014/main" id="{ED3FD22A-CF64-45A9-BE7D-2BF734EB9F43}"/>
                </a:ext>
              </a:extLst>
            </p:cNvPr>
            <p:cNvSpPr/>
            <p:nvPr/>
          </p:nvSpPr>
          <p:spPr>
            <a:xfrm>
              <a:off x="1059804" y="2813783"/>
              <a:ext cx="1593932" cy="409086"/>
            </a:xfrm>
            <a:prstGeom prst="rect">
              <a:avLst/>
            </a:prstGeom>
          </p:spPr>
          <p:txBody>
            <a:bodyPr wrap="square">
              <a:spAutoFit/>
            </a:bodyPr>
            <a:lstStyle/>
            <a:p>
              <a:r>
                <a:rPr lang="zh-CN" altLang="en-US" sz="1029" dirty="0">
                  <a:solidFill>
                    <a:srgbClr val="2C2C2C"/>
                  </a:solidFill>
                  <a:latin typeface="Segoe UI" panose="020B0502040204020203" pitchFamily="34" charset="0"/>
                  <a:cs typeface="Segoe UI" panose="020B0502040204020203" pitchFamily="34" charset="0"/>
                </a:rPr>
                <a:t>修辞排比啥的看的难受</a:t>
              </a:r>
              <a:endParaRPr lang="en-US" altLang="zh-CN" sz="1029" dirty="0">
                <a:solidFill>
                  <a:srgbClr val="2C2C2C"/>
                </a:solidFill>
                <a:latin typeface="Segoe UI" panose="020B0502040204020203" pitchFamily="34" charset="0"/>
                <a:cs typeface="Segoe UI" panose="020B0502040204020203" pitchFamily="34" charset="0"/>
              </a:endParaRPr>
            </a:p>
            <a:p>
              <a:endParaRPr lang="en-US" altLang="zh-CN" sz="1029" dirty="0">
                <a:solidFill>
                  <a:srgbClr val="2C2C2C"/>
                </a:solidFill>
                <a:latin typeface="Segoe UI" panose="020B0502040204020203" pitchFamily="34" charset="0"/>
                <a:cs typeface="Segoe UI" panose="020B0502040204020203" pitchFamily="34" charset="0"/>
              </a:endParaRPr>
            </a:p>
          </p:txBody>
        </p:sp>
      </p:grpSp>
      <p:grpSp>
        <p:nvGrpSpPr>
          <p:cNvPr id="3" name="组合 2">
            <a:extLst>
              <a:ext uri="{FF2B5EF4-FFF2-40B4-BE49-F238E27FC236}">
                <a16:creationId xmlns:a16="http://schemas.microsoft.com/office/drawing/2014/main" id="{2B072792-1F90-4DA2-8A8E-D0B1970A7CE9}"/>
              </a:ext>
            </a:extLst>
          </p:cNvPr>
          <p:cNvGrpSpPr/>
          <p:nvPr/>
        </p:nvGrpSpPr>
        <p:grpSpPr>
          <a:xfrm>
            <a:off x="3229628" y="972173"/>
            <a:ext cx="2751972" cy="3506118"/>
            <a:chOff x="3229628" y="972173"/>
            <a:chExt cx="2751972" cy="3506118"/>
          </a:xfrm>
        </p:grpSpPr>
        <p:pic>
          <p:nvPicPr>
            <p:cNvPr id="30" name="图片 29">
              <a:extLst>
                <a:ext uri="{FF2B5EF4-FFF2-40B4-BE49-F238E27FC236}">
                  <a16:creationId xmlns:a16="http://schemas.microsoft.com/office/drawing/2014/main" id="{F30B909A-AD60-414F-A336-6ECD2F03F5EC}"/>
                </a:ext>
              </a:extLst>
            </p:cNvPr>
            <p:cNvPicPr>
              <a:picLocks noChangeAspect="1"/>
            </p:cNvPicPr>
            <p:nvPr/>
          </p:nvPicPr>
          <p:blipFill>
            <a:blip r:embed="rId3">
              <a:extLst>
                <a:ext uri="{28A0092B-C50C-407E-A947-70E740481C1C}">
                  <a14:useLocalDpi xmlns:a14="http://schemas.microsoft.com/office/drawing/2010/main" val="0"/>
                </a:ext>
              </a:extLst>
            </a:blip>
            <a:srcRect l="36482" t="26778" r="31220"/>
            <a:stretch>
              <a:fillRect/>
            </a:stretch>
          </p:blipFill>
          <p:spPr>
            <a:xfrm>
              <a:off x="3229628" y="972173"/>
              <a:ext cx="2751972" cy="3506118"/>
            </a:xfrm>
            <a:custGeom>
              <a:avLst/>
              <a:gdLst>
                <a:gd name="connsiteX0" fmla="*/ 990024 w 3744416"/>
                <a:gd name="connsiteY0" fmla="*/ 0 h 4770529"/>
                <a:gd name="connsiteX1" fmla="*/ 3744416 w 3744416"/>
                <a:gd name="connsiteY1" fmla="*/ 0 h 4770529"/>
                <a:gd name="connsiteX2" fmla="*/ 2754392 w 3744416"/>
                <a:gd name="connsiteY2" fmla="*/ 4770529 h 4770529"/>
                <a:gd name="connsiteX3" fmla="*/ 0 w 3744416"/>
                <a:gd name="connsiteY3" fmla="*/ 4770529 h 4770529"/>
                <a:gd name="connsiteX4" fmla="*/ 990024 w 3744416"/>
                <a:gd name="connsiteY4" fmla="*/ 0 h 4770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4416" h="4770529">
                  <a:moveTo>
                    <a:pt x="990024" y="0"/>
                  </a:moveTo>
                  <a:lnTo>
                    <a:pt x="3744416" y="0"/>
                  </a:lnTo>
                  <a:lnTo>
                    <a:pt x="2754392" y="4770529"/>
                  </a:lnTo>
                  <a:lnTo>
                    <a:pt x="0" y="4770529"/>
                  </a:lnTo>
                  <a:lnTo>
                    <a:pt x="990024" y="0"/>
                  </a:lnTo>
                  <a:close/>
                </a:path>
              </a:pathLst>
            </a:custGeom>
          </p:spPr>
        </p:pic>
        <p:sp>
          <p:nvSpPr>
            <p:cNvPr id="33" name="平行四边形 32">
              <a:extLst>
                <a:ext uri="{FF2B5EF4-FFF2-40B4-BE49-F238E27FC236}">
                  <a16:creationId xmlns:a16="http://schemas.microsoft.com/office/drawing/2014/main" id="{0FF30FF8-2258-4B3A-84A7-8FEF45B7AB30}"/>
                </a:ext>
              </a:extLst>
            </p:cNvPr>
            <p:cNvSpPr/>
            <p:nvPr/>
          </p:nvSpPr>
          <p:spPr>
            <a:xfrm>
              <a:off x="3500055" y="1322784"/>
              <a:ext cx="2201578" cy="2804895"/>
            </a:xfrm>
            <a:prstGeom prst="parallelogram">
              <a:avLst>
                <a:gd name="adj" fmla="val 2644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pic>
          <p:nvPicPr>
            <p:cNvPr id="36" name="图片 35">
              <a:extLst>
                <a:ext uri="{FF2B5EF4-FFF2-40B4-BE49-F238E27FC236}">
                  <a16:creationId xmlns:a16="http://schemas.microsoft.com/office/drawing/2014/main" id="{20413A6F-D26D-40C6-A118-3F50F77F66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3617" y="1567550"/>
              <a:ext cx="480486" cy="428368"/>
            </a:xfrm>
            <a:prstGeom prst="rect">
              <a:avLst/>
            </a:prstGeom>
          </p:spPr>
        </p:pic>
        <p:sp>
          <p:nvSpPr>
            <p:cNvPr id="39" name="矩形 38">
              <a:extLst>
                <a:ext uri="{FF2B5EF4-FFF2-40B4-BE49-F238E27FC236}">
                  <a16:creationId xmlns:a16="http://schemas.microsoft.com/office/drawing/2014/main" id="{8E204205-17E1-410B-A955-C7DF349ED539}"/>
                </a:ext>
              </a:extLst>
            </p:cNvPr>
            <p:cNvSpPr/>
            <p:nvPr/>
          </p:nvSpPr>
          <p:spPr>
            <a:xfrm>
              <a:off x="4044530" y="2301757"/>
              <a:ext cx="886781" cy="363818"/>
            </a:xfrm>
            <a:prstGeom prst="rect">
              <a:avLst/>
            </a:prstGeom>
          </p:spPr>
          <p:txBody>
            <a:bodyPr wrap="none">
              <a:spAutoFit/>
            </a:bodyPr>
            <a:lstStyle/>
            <a:p>
              <a:r>
                <a:rPr lang="zh-CN" altLang="en-US" sz="1764"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    声音</a:t>
              </a:r>
              <a:endParaRPr lang="zh-CN" altLang="en-US" sz="1764" dirty="0">
                <a:solidFill>
                  <a:schemeClr val="tx1">
                    <a:lumMod val="95000"/>
                    <a:lumOff val="5000"/>
                  </a:schemeClr>
                </a:solidFill>
              </a:endParaRPr>
            </a:p>
          </p:txBody>
        </p:sp>
        <p:sp>
          <p:nvSpPr>
            <p:cNvPr id="42" name="矩形 41">
              <a:extLst>
                <a:ext uri="{FF2B5EF4-FFF2-40B4-BE49-F238E27FC236}">
                  <a16:creationId xmlns:a16="http://schemas.microsoft.com/office/drawing/2014/main" id="{B8F796C3-9688-408C-A8C4-A052063F35FD}"/>
                </a:ext>
              </a:extLst>
            </p:cNvPr>
            <p:cNvSpPr/>
            <p:nvPr/>
          </p:nvSpPr>
          <p:spPr>
            <a:xfrm>
              <a:off x="3541350" y="2800609"/>
              <a:ext cx="2215904" cy="875240"/>
            </a:xfrm>
            <a:prstGeom prst="rect">
              <a:avLst/>
            </a:prstGeom>
          </p:spPr>
          <p:txBody>
            <a:bodyPr wrap="square">
              <a:spAutoFit/>
            </a:bodyPr>
            <a:lstStyle/>
            <a:p>
              <a:r>
                <a:rPr lang="en-US" altLang="zh-CN" sz="1029" dirty="0">
                  <a:solidFill>
                    <a:srgbClr val="2C2C2C"/>
                  </a:solidFill>
                  <a:latin typeface="Segoe UI" panose="020B0502040204020203" pitchFamily="34" charset="0"/>
                  <a:cs typeface="Segoe UI" panose="020B0502040204020203" pitchFamily="34" charset="0"/>
                </a:rPr>
                <a:t>           </a:t>
              </a:r>
              <a:r>
                <a:rPr lang="zh-CN" altLang="en-US" sz="1029" dirty="0">
                  <a:solidFill>
                    <a:srgbClr val="2C2C2C"/>
                  </a:solidFill>
                  <a:latin typeface="Segoe UI" panose="020B0502040204020203" pitchFamily="34" charset="0"/>
                  <a:cs typeface="Segoe UI" panose="020B0502040204020203" pitchFamily="34" charset="0"/>
                </a:rPr>
                <a:t>人的语音晦涩难懂</a:t>
              </a:r>
              <a:endParaRPr lang="en-US" altLang="zh-CN" sz="1029" dirty="0">
                <a:solidFill>
                  <a:srgbClr val="2C2C2C"/>
                </a:solidFill>
                <a:latin typeface="Segoe UI" panose="020B0502040204020203" pitchFamily="34" charset="0"/>
                <a:cs typeface="Segoe UI" panose="020B0502040204020203" pitchFamily="34" charset="0"/>
              </a:endParaRPr>
            </a:p>
            <a:p>
              <a:endParaRPr lang="en-US" altLang="zh-CN" sz="1029" dirty="0">
                <a:solidFill>
                  <a:srgbClr val="2C2C2C"/>
                </a:solidFill>
                <a:latin typeface="Segoe UI" panose="020B0502040204020203" pitchFamily="34" charset="0"/>
                <a:cs typeface="Segoe UI" panose="020B0502040204020203" pitchFamily="34" charset="0"/>
              </a:endParaRPr>
            </a:p>
            <a:p>
              <a:endParaRPr lang="en-US" altLang="zh-CN" sz="1029" dirty="0">
                <a:solidFill>
                  <a:srgbClr val="2C2C2C"/>
                </a:solidFill>
                <a:latin typeface="Segoe UI" panose="020B0502040204020203" pitchFamily="34" charset="0"/>
                <a:cs typeface="Segoe UI" panose="020B0502040204020203" pitchFamily="34" charset="0"/>
              </a:endParaRPr>
            </a:p>
            <a:p>
              <a:endParaRPr lang="en-US" altLang="zh-CN" sz="2000" dirty="0">
                <a:solidFill>
                  <a:srgbClr val="FF0000"/>
                </a:solidFill>
                <a:latin typeface="Segoe UI" panose="020B0502040204020203" pitchFamily="34" charset="0"/>
                <a:cs typeface="Segoe UI" panose="020B0502040204020203" pitchFamily="34" charset="0"/>
              </a:endParaRPr>
            </a:p>
          </p:txBody>
        </p:sp>
      </p:grpSp>
      <p:grpSp>
        <p:nvGrpSpPr>
          <p:cNvPr id="9" name="组合 8">
            <a:extLst>
              <a:ext uri="{FF2B5EF4-FFF2-40B4-BE49-F238E27FC236}">
                <a16:creationId xmlns:a16="http://schemas.microsoft.com/office/drawing/2014/main" id="{D90B8C13-C782-4BB3-B82E-552B694666F9}"/>
              </a:ext>
            </a:extLst>
          </p:cNvPr>
          <p:cNvGrpSpPr/>
          <p:nvPr/>
        </p:nvGrpSpPr>
        <p:grpSpPr>
          <a:xfrm>
            <a:off x="5875755" y="972173"/>
            <a:ext cx="2863213" cy="3506118"/>
            <a:chOff x="5875755" y="972173"/>
            <a:chExt cx="2863213" cy="3506118"/>
          </a:xfrm>
        </p:grpSpPr>
        <p:pic>
          <p:nvPicPr>
            <p:cNvPr id="31" name="图片 30">
              <a:extLst>
                <a:ext uri="{FF2B5EF4-FFF2-40B4-BE49-F238E27FC236}">
                  <a16:creationId xmlns:a16="http://schemas.microsoft.com/office/drawing/2014/main" id="{820D6A3D-5289-460F-B6E9-3230BC4283FD}"/>
                </a:ext>
              </a:extLst>
            </p:cNvPr>
            <p:cNvPicPr>
              <a:picLocks noChangeAspect="1"/>
            </p:cNvPicPr>
            <p:nvPr/>
          </p:nvPicPr>
          <p:blipFill>
            <a:blip r:embed="rId3">
              <a:extLst>
                <a:ext uri="{28A0092B-C50C-407E-A947-70E740481C1C}">
                  <a14:useLocalDpi xmlns:a14="http://schemas.microsoft.com/office/drawing/2010/main" val="0"/>
                </a:ext>
              </a:extLst>
            </a:blip>
            <a:srcRect l="67538" t="26778" r="164"/>
            <a:stretch>
              <a:fillRect/>
            </a:stretch>
          </p:blipFill>
          <p:spPr>
            <a:xfrm>
              <a:off x="5875755" y="972173"/>
              <a:ext cx="2751972" cy="3506118"/>
            </a:xfrm>
            <a:custGeom>
              <a:avLst/>
              <a:gdLst>
                <a:gd name="connsiteX0" fmla="*/ 990024 w 3744416"/>
                <a:gd name="connsiteY0" fmla="*/ 0 h 4770529"/>
                <a:gd name="connsiteX1" fmla="*/ 3744416 w 3744416"/>
                <a:gd name="connsiteY1" fmla="*/ 0 h 4770529"/>
                <a:gd name="connsiteX2" fmla="*/ 2754392 w 3744416"/>
                <a:gd name="connsiteY2" fmla="*/ 4770529 h 4770529"/>
                <a:gd name="connsiteX3" fmla="*/ 0 w 3744416"/>
                <a:gd name="connsiteY3" fmla="*/ 4770529 h 4770529"/>
                <a:gd name="connsiteX4" fmla="*/ 990024 w 3744416"/>
                <a:gd name="connsiteY4" fmla="*/ 0 h 4770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4416" h="4770529">
                  <a:moveTo>
                    <a:pt x="990024" y="0"/>
                  </a:moveTo>
                  <a:lnTo>
                    <a:pt x="3744416" y="0"/>
                  </a:lnTo>
                  <a:lnTo>
                    <a:pt x="2754392" y="4770529"/>
                  </a:lnTo>
                  <a:lnTo>
                    <a:pt x="0" y="4770529"/>
                  </a:lnTo>
                  <a:lnTo>
                    <a:pt x="990024" y="0"/>
                  </a:lnTo>
                  <a:close/>
                </a:path>
              </a:pathLst>
            </a:custGeom>
          </p:spPr>
        </p:pic>
        <p:sp>
          <p:nvSpPr>
            <p:cNvPr id="34" name="平行四边形 33">
              <a:extLst>
                <a:ext uri="{FF2B5EF4-FFF2-40B4-BE49-F238E27FC236}">
                  <a16:creationId xmlns:a16="http://schemas.microsoft.com/office/drawing/2014/main" id="{D6D8792C-FF22-4271-BF31-E2ACD13B03BB}"/>
                </a:ext>
              </a:extLst>
            </p:cNvPr>
            <p:cNvSpPr/>
            <p:nvPr/>
          </p:nvSpPr>
          <p:spPr>
            <a:xfrm>
              <a:off x="6138513" y="1322784"/>
              <a:ext cx="2201578" cy="2804895"/>
            </a:xfrm>
            <a:prstGeom prst="parallelogram">
              <a:avLst>
                <a:gd name="adj" fmla="val 2644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pic>
          <p:nvPicPr>
            <p:cNvPr id="37" name="图片 36">
              <a:extLst>
                <a:ext uri="{FF2B5EF4-FFF2-40B4-BE49-F238E27FC236}">
                  <a16:creationId xmlns:a16="http://schemas.microsoft.com/office/drawing/2014/main" id="{0C39A6E0-CBE4-4751-9F51-BED595D549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4696" y="1466934"/>
              <a:ext cx="499175" cy="492607"/>
            </a:xfrm>
            <a:prstGeom prst="rect">
              <a:avLst/>
            </a:prstGeom>
          </p:spPr>
        </p:pic>
        <p:sp>
          <p:nvSpPr>
            <p:cNvPr id="40" name="矩形 39">
              <a:extLst>
                <a:ext uri="{FF2B5EF4-FFF2-40B4-BE49-F238E27FC236}">
                  <a16:creationId xmlns:a16="http://schemas.microsoft.com/office/drawing/2014/main" id="{D9612842-8C9C-4812-A462-661F36E09FF4}"/>
                </a:ext>
              </a:extLst>
            </p:cNvPr>
            <p:cNvSpPr/>
            <p:nvPr/>
          </p:nvSpPr>
          <p:spPr>
            <a:xfrm>
              <a:off x="6674990" y="2345833"/>
              <a:ext cx="2063978" cy="363818"/>
            </a:xfrm>
            <a:prstGeom prst="rect">
              <a:avLst/>
            </a:prstGeom>
          </p:spPr>
          <p:txBody>
            <a:bodyPr wrap="square">
              <a:spAutoFit/>
            </a:bodyPr>
            <a:lstStyle/>
            <a:p>
              <a:r>
                <a:rPr lang="zh-CN" altLang="en-US" sz="1764" dirty="0">
                  <a:solidFill>
                    <a:schemeClr val="tx1">
                      <a:lumMod val="95000"/>
                      <a:lumOff val="5000"/>
                    </a:schemeClr>
                  </a:solidFill>
                  <a:latin typeface="Segoe UI" panose="020B0502040204020203" pitchFamily="34" charset="0"/>
                  <a:ea typeface="Segoe UI Symbol" panose="020B0502040204020203" pitchFamily="34" charset="0"/>
                  <a:cs typeface="Segoe UI" panose="020B0502040204020203" pitchFamily="34" charset="0"/>
                </a:rPr>
                <a:t>图像视频</a:t>
              </a:r>
              <a:endParaRPr lang="zh-CN" altLang="en-US" sz="1764" dirty="0">
                <a:solidFill>
                  <a:schemeClr val="tx1">
                    <a:lumMod val="95000"/>
                    <a:lumOff val="5000"/>
                  </a:schemeClr>
                </a:solidFill>
              </a:endParaRPr>
            </a:p>
          </p:txBody>
        </p:sp>
        <p:sp>
          <p:nvSpPr>
            <p:cNvPr id="43" name="矩形 42">
              <a:extLst>
                <a:ext uri="{FF2B5EF4-FFF2-40B4-BE49-F238E27FC236}">
                  <a16:creationId xmlns:a16="http://schemas.microsoft.com/office/drawing/2014/main" id="{3C15B0D5-5D3A-4DB0-B8D8-8C1A103FDAC0}"/>
                </a:ext>
              </a:extLst>
            </p:cNvPr>
            <p:cNvSpPr/>
            <p:nvPr/>
          </p:nvSpPr>
          <p:spPr>
            <a:xfrm>
              <a:off x="6557494" y="2813783"/>
              <a:ext cx="1382241" cy="250710"/>
            </a:xfrm>
            <a:prstGeom prst="rect">
              <a:avLst/>
            </a:prstGeom>
          </p:spPr>
          <p:txBody>
            <a:bodyPr wrap="square">
              <a:spAutoFit/>
            </a:bodyPr>
            <a:lstStyle/>
            <a:p>
              <a:r>
                <a:rPr lang="zh-CN" altLang="en-US" sz="1029" dirty="0">
                  <a:solidFill>
                    <a:srgbClr val="2C2C2C"/>
                  </a:solidFill>
                  <a:latin typeface="Segoe UI" panose="020B0502040204020203" pitchFamily="34" charset="0"/>
                  <a:cs typeface="Segoe UI" panose="020B0502040204020203" pitchFamily="34" charset="0"/>
                </a:rPr>
                <a:t>图像视频过于抽象</a:t>
              </a:r>
              <a:endParaRPr lang="en-US" altLang="zh-CN" sz="1029" dirty="0">
                <a:solidFill>
                  <a:srgbClr val="2C2C2C"/>
                </a:solidFill>
                <a:latin typeface="Segoe UI" panose="020B0502040204020203" pitchFamily="34" charset="0"/>
                <a:cs typeface="Segoe UI" panose="020B0502040204020203" pitchFamily="34" charset="0"/>
              </a:endParaRPr>
            </a:p>
          </p:txBody>
        </p:sp>
      </p:grpSp>
      <p:sp>
        <p:nvSpPr>
          <p:cNvPr id="4" name="日期占位符 3">
            <a:extLst>
              <a:ext uri="{FF2B5EF4-FFF2-40B4-BE49-F238E27FC236}">
                <a16:creationId xmlns:a16="http://schemas.microsoft.com/office/drawing/2014/main" id="{300EDA70-B5EC-41B8-8838-72C5E683F5DA}"/>
              </a:ext>
            </a:extLst>
          </p:cNvPr>
          <p:cNvSpPr>
            <a:spLocks noGrp="1"/>
          </p:cNvSpPr>
          <p:nvPr>
            <p:ph type="dt" sz="half" idx="10"/>
          </p:nvPr>
        </p:nvSpPr>
        <p:spPr/>
        <p:txBody>
          <a:bodyPr/>
          <a:lstStyle/>
          <a:p>
            <a:fld id="{94FF511F-DC40-4385-905B-98D2B7154F47}" type="datetime1">
              <a:rPr lang="en-US" altLang="zh-CN" smtClean="0"/>
              <a:t>3/23/2020</a:t>
            </a:fld>
            <a:endParaRPr lang="en-US" dirty="0"/>
          </a:p>
        </p:txBody>
      </p:sp>
      <p:sp>
        <p:nvSpPr>
          <p:cNvPr id="5" name="灯片编号占位符 4">
            <a:extLst>
              <a:ext uri="{FF2B5EF4-FFF2-40B4-BE49-F238E27FC236}">
                <a16:creationId xmlns:a16="http://schemas.microsoft.com/office/drawing/2014/main" id="{6A7DC1F1-2222-44EC-8B37-1355BB6FBF3D}"/>
              </a:ext>
            </a:extLst>
          </p:cNvPr>
          <p:cNvSpPr>
            <a:spLocks noGrp="1"/>
          </p:cNvSpPr>
          <p:nvPr>
            <p:ph type="sldNum" sz="quarter" idx="12"/>
          </p:nvPr>
        </p:nvSpPr>
        <p:spPr/>
        <p:txBody>
          <a:bodyPr/>
          <a:lstStyle/>
          <a:p>
            <a:fld id="{48F63A3B-78C7-47BE-AE5E-E10140E04643}" type="slidenum">
              <a:rPr lang="en-US" smtClean="0"/>
              <a:t>4</a:t>
            </a:fld>
            <a:endParaRPr lang="en-US" dirty="0"/>
          </a:p>
        </p:txBody>
      </p:sp>
      <p:sp>
        <p:nvSpPr>
          <p:cNvPr id="22" name="文本框 21">
            <a:extLst>
              <a:ext uri="{FF2B5EF4-FFF2-40B4-BE49-F238E27FC236}">
                <a16:creationId xmlns:a16="http://schemas.microsoft.com/office/drawing/2014/main" id="{A296E212-CFCB-49E5-A442-15C1ABCBBE5C}"/>
              </a:ext>
            </a:extLst>
          </p:cNvPr>
          <p:cNvSpPr txBox="1"/>
          <p:nvPr/>
        </p:nvSpPr>
        <p:spPr>
          <a:xfrm>
            <a:off x="381630" y="125290"/>
            <a:ext cx="8083497" cy="584775"/>
          </a:xfrm>
          <a:prstGeom prst="rect">
            <a:avLst/>
          </a:prstGeom>
          <a:noFill/>
        </p:spPr>
        <p:txBody>
          <a:bodyPr wrap="square" rtlCol="0">
            <a:spAutoFit/>
          </a:bodyPr>
          <a:lstStyle/>
          <a:p>
            <a:r>
              <a:rPr lang="en-US" altLang="zh-CN" sz="3200" dirty="0">
                <a:solidFill>
                  <a:schemeClr val="tx1">
                    <a:lumMod val="75000"/>
                    <a:lumOff val="25000"/>
                  </a:schemeClr>
                </a:solidFill>
              </a:rPr>
              <a:t>Unstructured Data--</a:t>
            </a:r>
            <a:r>
              <a:rPr lang="zh-CN" altLang="en-US" sz="3200" dirty="0"/>
              <a:t>“大数据”的数据存储模式</a:t>
            </a:r>
            <a:endParaRPr lang="zh-CN" altLang="en-US" sz="3200" dirty="0">
              <a:solidFill>
                <a:schemeClr val="tx1">
                  <a:lumMod val="75000"/>
                  <a:lumOff val="25000"/>
                </a:schemeClr>
              </a:solidFill>
            </a:endParaRPr>
          </a:p>
        </p:txBody>
      </p:sp>
      <p:sp>
        <p:nvSpPr>
          <p:cNvPr id="23" name="文本框 22">
            <a:extLst>
              <a:ext uri="{FF2B5EF4-FFF2-40B4-BE49-F238E27FC236}">
                <a16:creationId xmlns:a16="http://schemas.microsoft.com/office/drawing/2014/main" id="{FB1A6FFE-F6B8-4E11-A991-D00B3206FDA5}"/>
              </a:ext>
            </a:extLst>
          </p:cNvPr>
          <p:cNvSpPr txBox="1"/>
          <p:nvPr/>
        </p:nvSpPr>
        <p:spPr>
          <a:xfrm>
            <a:off x="449292" y="678306"/>
            <a:ext cx="3029521" cy="307777"/>
          </a:xfrm>
          <a:prstGeom prst="rect">
            <a:avLst/>
          </a:prstGeom>
          <a:noFill/>
        </p:spPr>
        <p:txBody>
          <a:bodyPr wrap="square" rtlCol="0">
            <a:spAutoFit/>
          </a:bodyPr>
          <a:lstStyle/>
          <a:p>
            <a:r>
              <a:rPr lang="en-US" altLang="zh-CN" sz="1400" dirty="0">
                <a:solidFill>
                  <a:schemeClr val="tx1">
                    <a:lumMod val="75000"/>
                    <a:lumOff val="25000"/>
                  </a:schemeClr>
                </a:solidFill>
              </a:rPr>
              <a:t>View of data Unstructured Data</a:t>
            </a:r>
            <a:endParaRPr lang="zh-CN" altLang="en-US" sz="1400" dirty="0">
              <a:solidFill>
                <a:schemeClr val="tx1">
                  <a:lumMod val="75000"/>
                  <a:lumOff val="25000"/>
                </a:schemeClr>
              </a:solidFill>
            </a:endParaRPr>
          </a:p>
        </p:txBody>
      </p:sp>
      <p:sp>
        <p:nvSpPr>
          <p:cNvPr id="6" name="文本框 5">
            <a:extLst>
              <a:ext uri="{FF2B5EF4-FFF2-40B4-BE49-F238E27FC236}">
                <a16:creationId xmlns:a16="http://schemas.microsoft.com/office/drawing/2014/main" id="{0811D8B3-AF13-469D-B32F-CDB340D4E40C}"/>
              </a:ext>
            </a:extLst>
          </p:cNvPr>
          <p:cNvSpPr txBox="1"/>
          <p:nvPr/>
        </p:nvSpPr>
        <p:spPr>
          <a:xfrm>
            <a:off x="6089412" y="3579580"/>
            <a:ext cx="2375715" cy="400110"/>
          </a:xfrm>
          <a:prstGeom prst="rect">
            <a:avLst/>
          </a:prstGeom>
          <a:noFill/>
        </p:spPr>
        <p:txBody>
          <a:bodyPr wrap="square" rtlCol="0">
            <a:spAutoFit/>
          </a:bodyPr>
          <a:lstStyle/>
          <a:p>
            <a:r>
              <a:rPr lang="en-US" altLang="zh-CN" sz="2000" dirty="0">
                <a:solidFill>
                  <a:srgbClr val="FF0000"/>
                </a:solidFill>
              </a:rPr>
              <a:t>Computer Vision</a:t>
            </a:r>
            <a:endParaRPr lang="zh-CN" altLang="en-US" sz="2000" dirty="0">
              <a:solidFill>
                <a:srgbClr val="FF0000"/>
              </a:solidFill>
            </a:endParaRPr>
          </a:p>
        </p:txBody>
      </p:sp>
      <p:sp>
        <p:nvSpPr>
          <p:cNvPr id="25" name="文本框 24">
            <a:extLst>
              <a:ext uri="{FF2B5EF4-FFF2-40B4-BE49-F238E27FC236}">
                <a16:creationId xmlns:a16="http://schemas.microsoft.com/office/drawing/2014/main" id="{35B7EF25-B9DA-4355-B3F6-A1B39E515996}"/>
              </a:ext>
            </a:extLst>
          </p:cNvPr>
          <p:cNvSpPr txBox="1"/>
          <p:nvPr/>
        </p:nvSpPr>
        <p:spPr>
          <a:xfrm>
            <a:off x="836704" y="3516460"/>
            <a:ext cx="2375715" cy="707886"/>
          </a:xfrm>
          <a:prstGeom prst="rect">
            <a:avLst/>
          </a:prstGeom>
          <a:noFill/>
        </p:spPr>
        <p:txBody>
          <a:bodyPr wrap="square" rtlCol="0">
            <a:spAutoFit/>
          </a:bodyPr>
          <a:lstStyle/>
          <a:p>
            <a:r>
              <a:rPr lang="en-US" altLang="zh-CN" sz="2000" dirty="0">
                <a:solidFill>
                  <a:srgbClr val="FF0000"/>
                </a:solidFill>
              </a:rPr>
              <a:t>Natural Language Processing</a:t>
            </a:r>
            <a:endParaRPr lang="zh-CN" altLang="en-US" sz="2000" dirty="0">
              <a:solidFill>
                <a:srgbClr val="FF0000"/>
              </a:solidFill>
            </a:endParaRPr>
          </a:p>
        </p:txBody>
      </p:sp>
      <p:sp>
        <p:nvSpPr>
          <p:cNvPr id="7" name="文本框 6">
            <a:extLst>
              <a:ext uri="{FF2B5EF4-FFF2-40B4-BE49-F238E27FC236}">
                <a16:creationId xmlns:a16="http://schemas.microsoft.com/office/drawing/2014/main" id="{750AFEA1-D4E9-4E11-B457-07DB1F329D1C}"/>
              </a:ext>
            </a:extLst>
          </p:cNvPr>
          <p:cNvSpPr txBox="1"/>
          <p:nvPr/>
        </p:nvSpPr>
        <p:spPr>
          <a:xfrm>
            <a:off x="3635865" y="3547237"/>
            <a:ext cx="1704109" cy="646331"/>
          </a:xfrm>
          <a:prstGeom prst="rect">
            <a:avLst/>
          </a:prstGeom>
          <a:noFill/>
        </p:spPr>
        <p:txBody>
          <a:bodyPr wrap="square" rtlCol="0">
            <a:spAutoFit/>
          </a:bodyPr>
          <a:lstStyle/>
          <a:p>
            <a:r>
              <a:rPr lang="en-US" altLang="zh-CN" dirty="0">
                <a:solidFill>
                  <a:srgbClr val="FF0000"/>
                </a:solidFill>
                <a:latin typeface="Segoe UI" panose="020B0502040204020203" pitchFamily="34" charset="0"/>
                <a:cs typeface="Segoe UI" panose="020B0502040204020203" pitchFamily="34" charset="0"/>
              </a:rPr>
              <a:t>Signal Process</a:t>
            </a:r>
          </a:p>
          <a:p>
            <a:endParaRPr lang="zh-CN" altLang="en-US" dirty="0"/>
          </a:p>
        </p:txBody>
      </p:sp>
      <p:cxnSp>
        <p:nvCxnSpPr>
          <p:cNvPr id="10" name="直接箭头连接符 9">
            <a:extLst>
              <a:ext uri="{FF2B5EF4-FFF2-40B4-BE49-F238E27FC236}">
                <a16:creationId xmlns:a16="http://schemas.microsoft.com/office/drawing/2014/main" id="{5DECD5B2-1F62-4FEF-B666-EBC737009165}"/>
              </a:ext>
            </a:extLst>
          </p:cNvPr>
          <p:cNvCxnSpPr/>
          <p:nvPr/>
        </p:nvCxnSpPr>
        <p:spPr>
          <a:xfrm>
            <a:off x="2265218" y="3844636"/>
            <a:ext cx="1461655" cy="826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50A98235-05BB-46DD-A1E5-ED3B295185B3}"/>
              </a:ext>
            </a:extLst>
          </p:cNvPr>
          <p:cNvCxnSpPr/>
          <p:nvPr/>
        </p:nvCxnSpPr>
        <p:spPr>
          <a:xfrm>
            <a:off x="4447309" y="3844636"/>
            <a:ext cx="0" cy="826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8136B39D-0726-4073-88A0-F443E082A0D4}"/>
              </a:ext>
            </a:extLst>
          </p:cNvPr>
          <p:cNvCxnSpPr/>
          <p:nvPr/>
        </p:nvCxnSpPr>
        <p:spPr>
          <a:xfrm flipH="1">
            <a:off x="5119255" y="3844636"/>
            <a:ext cx="1953490" cy="775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69985869-272C-403E-AB56-3BB5EE31BAFA}"/>
              </a:ext>
            </a:extLst>
          </p:cNvPr>
          <p:cNvSpPr txBox="1"/>
          <p:nvPr/>
        </p:nvSpPr>
        <p:spPr>
          <a:xfrm>
            <a:off x="2867892" y="4662711"/>
            <a:ext cx="4793672" cy="369332"/>
          </a:xfrm>
          <a:prstGeom prst="rect">
            <a:avLst/>
          </a:prstGeom>
          <a:noFill/>
        </p:spPr>
        <p:txBody>
          <a:bodyPr wrap="square" rtlCol="0">
            <a:spAutoFit/>
          </a:bodyPr>
          <a:lstStyle/>
          <a:p>
            <a:r>
              <a:rPr lang="en-US" altLang="zh-CN" dirty="0"/>
              <a:t>Machine learning</a:t>
            </a:r>
            <a:r>
              <a:rPr lang="zh-CN" altLang="en-US" dirty="0"/>
              <a:t>（</a:t>
            </a:r>
            <a:r>
              <a:rPr lang="en-US" altLang="zh-CN" dirty="0"/>
              <a:t>especially deep learning</a:t>
            </a:r>
            <a:r>
              <a:rPr lang="zh-CN" altLang="en-US" dirty="0"/>
              <a:t>）</a:t>
            </a:r>
          </a:p>
        </p:txBody>
      </p:sp>
    </p:spTree>
    <p:extLst>
      <p:ext uri="{BB962C8B-B14F-4D97-AF65-F5344CB8AC3E}">
        <p14:creationId xmlns:p14="http://schemas.microsoft.com/office/powerpoint/2010/main" val="37399429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1292">
        <p15:prstTrans prst="pageCurlDouble"/>
      </p:transition>
    </mc:Choice>
    <mc:Fallback xmlns="">
      <p:transition spd="slow" advClick="0" advTm="12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22"/>
                                        </p:tgtEl>
                                        <p:attrNameLst>
                                          <p:attrName>style.visibility</p:attrName>
                                        </p:attrNameLst>
                                      </p:cBhvr>
                                      <p:to>
                                        <p:strVal val="visible"/>
                                      </p:to>
                                    </p:set>
                                    <p:anim calcmode="lin" valueType="num">
                                      <p:cBhvr>
                                        <p:cTn id="25" dur="45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26" dur="450" fill="hold"/>
                                        <p:tgtEl>
                                          <p:spTgt spid="22"/>
                                        </p:tgtEl>
                                        <p:attrNameLst>
                                          <p:attrName>ppt_y</p:attrName>
                                        </p:attrNameLst>
                                      </p:cBhvr>
                                      <p:tavLst>
                                        <p:tav tm="0">
                                          <p:val>
                                            <p:strVal val="#ppt_y"/>
                                          </p:val>
                                        </p:tav>
                                        <p:tav tm="100000">
                                          <p:val>
                                            <p:strVal val="#ppt_y"/>
                                          </p:val>
                                        </p:tav>
                                      </p:tavLst>
                                    </p:anim>
                                    <p:anim calcmode="lin" valueType="num">
                                      <p:cBhvr>
                                        <p:cTn id="27" dur="45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28" dur="45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29" dur="450" tmFilter="0,0; .5, 1; 1, 1"/>
                                        <p:tgtEl>
                                          <p:spTgt spid="22"/>
                                        </p:tgtEl>
                                      </p:cBhvr>
                                    </p:animEffect>
                                  </p:childTnLst>
                                </p:cTn>
                              </p:par>
                            </p:childTnLst>
                          </p:cTn>
                        </p:par>
                        <p:par>
                          <p:cTn id="30" fill="hold">
                            <p:stCondLst>
                              <p:cond delay="3255"/>
                            </p:stCondLst>
                            <p:childTnLst>
                              <p:par>
                                <p:cTn id="31" presetID="22" presetClass="entr" presetSubtype="8"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45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circle(in)">
                                      <p:cBhvr>
                                        <p:cTn id="38" dur="2000"/>
                                        <p:tgtEl>
                                          <p:spTgt spid="25"/>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circle(in)">
                                      <p:cBhvr>
                                        <p:cTn id="41" dur="2000"/>
                                        <p:tgtEl>
                                          <p:spTgt spid="7"/>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circle(in)">
                                      <p:cBhvr>
                                        <p:cTn id="44" dur="20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arn(inVertical)">
                                      <p:cBhvr>
                                        <p:cTn id="49" dur="500"/>
                                        <p:tgtEl>
                                          <p:spTgt spid="10"/>
                                        </p:tgtEl>
                                      </p:cBhvr>
                                    </p:animEffect>
                                  </p:childTnLst>
                                </p:cTn>
                              </p:par>
                              <p:par>
                                <p:cTn id="50" presetID="16" presetClass="entr" presetSubtype="21"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arn(inVertical)">
                                      <p:cBhvr>
                                        <p:cTn id="52" dur="500"/>
                                        <p:tgtEl>
                                          <p:spTgt spid="12"/>
                                        </p:tgtEl>
                                      </p:cBhvr>
                                    </p:animEffect>
                                  </p:childTnLst>
                                </p:cTn>
                              </p:par>
                              <p:par>
                                <p:cTn id="53" presetID="16" presetClass="entr" presetSubtype="21"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barn(inVertical)">
                                      <p:cBhvr>
                                        <p:cTn id="55" dur="500"/>
                                        <p:tgtEl>
                                          <p:spTgt spid="14"/>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barn(inVertical)">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6" grpId="0"/>
      <p:bldP spid="25" grpId="0"/>
      <p:bldP spid="7"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300EDA70-B5EC-41B8-8838-72C5E683F5DA}"/>
              </a:ext>
            </a:extLst>
          </p:cNvPr>
          <p:cNvSpPr>
            <a:spLocks noGrp="1"/>
          </p:cNvSpPr>
          <p:nvPr>
            <p:ph type="dt" sz="half" idx="10"/>
          </p:nvPr>
        </p:nvSpPr>
        <p:spPr/>
        <p:txBody>
          <a:bodyPr/>
          <a:lstStyle/>
          <a:p>
            <a:fld id="{94FF511F-DC40-4385-905B-98D2B7154F47}" type="datetime1">
              <a:rPr lang="en-US" altLang="zh-CN" smtClean="0"/>
              <a:t>3/23/2020</a:t>
            </a:fld>
            <a:endParaRPr lang="en-US" dirty="0"/>
          </a:p>
        </p:txBody>
      </p:sp>
      <p:sp>
        <p:nvSpPr>
          <p:cNvPr id="5" name="灯片编号占位符 4">
            <a:extLst>
              <a:ext uri="{FF2B5EF4-FFF2-40B4-BE49-F238E27FC236}">
                <a16:creationId xmlns:a16="http://schemas.microsoft.com/office/drawing/2014/main" id="{6A7DC1F1-2222-44EC-8B37-1355BB6FBF3D}"/>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22" name="文本框 21">
            <a:extLst>
              <a:ext uri="{FF2B5EF4-FFF2-40B4-BE49-F238E27FC236}">
                <a16:creationId xmlns:a16="http://schemas.microsoft.com/office/drawing/2014/main" id="{A296E212-CFCB-49E5-A442-15C1ABCBBE5C}"/>
              </a:ext>
            </a:extLst>
          </p:cNvPr>
          <p:cNvSpPr txBox="1"/>
          <p:nvPr/>
        </p:nvSpPr>
        <p:spPr>
          <a:xfrm>
            <a:off x="381630" y="125290"/>
            <a:ext cx="8083497" cy="584775"/>
          </a:xfrm>
          <a:prstGeom prst="rect">
            <a:avLst/>
          </a:prstGeom>
          <a:noFill/>
        </p:spPr>
        <p:txBody>
          <a:bodyPr wrap="square" rtlCol="0">
            <a:spAutoFit/>
          </a:bodyPr>
          <a:lstStyle/>
          <a:p>
            <a:r>
              <a:rPr lang="en-US" altLang="zh-CN" sz="3200" dirty="0">
                <a:solidFill>
                  <a:schemeClr val="tx1">
                    <a:lumMod val="75000"/>
                    <a:lumOff val="25000"/>
                  </a:schemeClr>
                </a:solidFill>
              </a:rPr>
              <a:t>Cloud Storage</a:t>
            </a:r>
            <a:endParaRPr lang="zh-CN" altLang="en-US" sz="3200" dirty="0">
              <a:solidFill>
                <a:schemeClr val="tx1">
                  <a:lumMod val="75000"/>
                  <a:lumOff val="25000"/>
                </a:schemeClr>
              </a:solidFill>
            </a:endParaRPr>
          </a:p>
        </p:txBody>
      </p:sp>
      <p:sp>
        <p:nvSpPr>
          <p:cNvPr id="23" name="文本框 22">
            <a:extLst>
              <a:ext uri="{FF2B5EF4-FFF2-40B4-BE49-F238E27FC236}">
                <a16:creationId xmlns:a16="http://schemas.microsoft.com/office/drawing/2014/main" id="{FB1A6FFE-F6B8-4E11-A991-D00B3206FDA5}"/>
              </a:ext>
            </a:extLst>
          </p:cNvPr>
          <p:cNvSpPr txBox="1"/>
          <p:nvPr/>
        </p:nvSpPr>
        <p:spPr>
          <a:xfrm>
            <a:off x="449292" y="678306"/>
            <a:ext cx="3029521" cy="307777"/>
          </a:xfrm>
          <a:prstGeom prst="rect">
            <a:avLst/>
          </a:prstGeom>
          <a:noFill/>
        </p:spPr>
        <p:txBody>
          <a:bodyPr wrap="square" rtlCol="0">
            <a:spAutoFit/>
          </a:bodyPr>
          <a:lstStyle/>
          <a:p>
            <a:r>
              <a:rPr lang="en-US" altLang="zh-CN" sz="1400" dirty="0">
                <a:solidFill>
                  <a:schemeClr val="tx1">
                    <a:lumMod val="75000"/>
                    <a:lumOff val="25000"/>
                  </a:schemeClr>
                </a:solidFill>
              </a:rPr>
              <a:t>View of data Unstructured Data</a:t>
            </a:r>
            <a:endParaRPr lang="zh-CN" altLang="en-US" sz="1400" dirty="0">
              <a:solidFill>
                <a:schemeClr val="tx1">
                  <a:lumMod val="75000"/>
                  <a:lumOff val="25000"/>
                </a:schemeClr>
              </a:solidFill>
            </a:endParaRPr>
          </a:p>
        </p:txBody>
      </p:sp>
      <p:grpSp>
        <p:nvGrpSpPr>
          <p:cNvPr id="2" name="组合 1">
            <a:extLst>
              <a:ext uri="{FF2B5EF4-FFF2-40B4-BE49-F238E27FC236}">
                <a16:creationId xmlns:a16="http://schemas.microsoft.com/office/drawing/2014/main" id="{3D753503-3957-430A-BC46-5627599090D9}"/>
              </a:ext>
            </a:extLst>
          </p:cNvPr>
          <p:cNvGrpSpPr/>
          <p:nvPr/>
        </p:nvGrpSpPr>
        <p:grpSpPr>
          <a:xfrm>
            <a:off x="4748475" y="832194"/>
            <a:ext cx="3632345" cy="3070122"/>
            <a:chOff x="381628" y="1235501"/>
            <a:chExt cx="5672809" cy="4794757"/>
          </a:xfrm>
        </p:grpSpPr>
        <p:pic>
          <p:nvPicPr>
            <p:cNvPr id="1026" name="Picture 2" descr="“drive”的图片搜索结果">
              <a:extLst>
                <a:ext uri="{FF2B5EF4-FFF2-40B4-BE49-F238E27FC236}">
                  <a16:creationId xmlns:a16="http://schemas.microsoft.com/office/drawing/2014/main" id="{7227055F-E2E9-4470-840C-4FAC95743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30" y="1238178"/>
              <a:ext cx="2876550" cy="15906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onedrive”的图片搜索结果">
              <a:extLst>
                <a:ext uri="{FF2B5EF4-FFF2-40B4-BE49-F238E27FC236}">
                  <a16:creationId xmlns:a16="http://schemas.microsoft.com/office/drawing/2014/main" id="{21E51435-05E8-46CE-8E3D-EB3D918A0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630" y="2804597"/>
              <a:ext cx="2876550" cy="16565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baidu drive”的图片搜索结果">
              <a:extLst>
                <a:ext uri="{FF2B5EF4-FFF2-40B4-BE49-F238E27FC236}">
                  <a16:creationId xmlns:a16="http://schemas.microsoft.com/office/drawing/2014/main" id="{2EB8D2A6-770E-491E-902E-85F1D6A8FC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8180" y="1235501"/>
              <a:ext cx="2796256" cy="1569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腾讯微云”的图片搜索结果">
              <a:extLst>
                <a:ext uri="{FF2B5EF4-FFF2-40B4-BE49-F238E27FC236}">
                  <a16:creationId xmlns:a16="http://schemas.microsoft.com/office/drawing/2014/main" id="{B7360318-9CAB-4AFB-B5D3-A40F7F050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8181" y="2804597"/>
              <a:ext cx="2796256" cy="16565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6" name="Picture 12" descr="“阿里云”的图片搜索结果">
              <a:extLst>
                <a:ext uri="{FF2B5EF4-FFF2-40B4-BE49-F238E27FC236}">
                  <a16:creationId xmlns:a16="http://schemas.microsoft.com/office/drawing/2014/main" id="{CD59E027-312E-4A24-95D4-66091D6693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58180" y="4461162"/>
              <a:ext cx="2762250" cy="1569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8" name="Picture 14" descr="“dropbox”的图片搜索结果">
              <a:extLst>
                <a:ext uri="{FF2B5EF4-FFF2-40B4-BE49-F238E27FC236}">
                  <a16:creationId xmlns:a16="http://schemas.microsoft.com/office/drawing/2014/main" id="{E2091075-96C9-459A-9571-51FBD1AB37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628" y="4461163"/>
              <a:ext cx="2876550" cy="15664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3" name="文本框 2">
            <a:extLst>
              <a:ext uri="{FF2B5EF4-FFF2-40B4-BE49-F238E27FC236}">
                <a16:creationId xmlns:a16="http://schemas.microsoft.com/office/drawing/2014/main" id="{D836F955-E4CC-49C3-9CB8-90679D569CE1}"/>
              </a:ext>
            </a:extLst>
          </p:cNvPr>
          <p:cNvSpPr txBox="1"/>
          <p:nvPr/>
        </p:nvSpPr>
        <p:spPr>
          <a:xfrm>
            <a:off x="449292" y="1175770"/>
            <a:ext cx="3065277" cy="2893100"/>
          </a:xfrm>
          <a:prstGeom prst="rect">
            <a:avLst/>
          </a:prstGeom>
          <a:noFill/>
        </p:spPr>
        <p:txBody>
          <a:bodyPr wrap="square" rtlCol="0">
            <a:spAutoFit/>
          </a:bodyPr>
          <a:lstStyle/>
          <a:p>
            <a:r>
              <a:rPr lang="zh-CN" altLang="en-US" sz="1400" dirty="0"/>
              <a:t>云存储具备以下优势：</a:t>
            </a:r>
          </a:p>
          <a:p>
            <a:r>
              <a:rPr lang="en-US" altLang="zh-CN" sz="1400" dirty="0"/>
              <a:t>(1)</a:t>
            </a:r>
            <a:r>
              <a:rPr lang="zh-CN" altLang="en-US" sz="1400" dirty="0"/>
              <a:t>存储管理可以实现</a:t>
            </a:r>
            <a:r>
              <a:rPr lang="zh-CN" altLang="en-US" sz="1400" b="1" dirty="0"/>
              <a:t>自动化</a:t>
            </a:r>
            <a:r>
              <a:rPr lang="zh-CN" altLang="en-US" sz="1400" dirty="0"/>
              <a:t>和</a:t>
            </a:r>
            <a:r>
              <a:rPr lang="zh-CN" altLang="en-US" sz="1400" b="1" dirty="0"/>
              <a:t>智能化</a:t>
            </a:r>
            <a:r>
              <a:rPr lang="zh-CN" altLang="en-US" sz="1400" dirty="0"/>
              <a:t>，所有的存储资源被整合到一起，客户看到的是单一存储空间；</a:t>
            </a:r>
            <a:endParaRPr lang="en-US" altLang="zh-CN" sz="1400" dirty="0"/>
          </a:p>
          <a:p>
            <a:endParaRPr lang="zh-CN" altLang="en-US" sz="1400" dirty="0"/>
          </a:p>
          <a:p>
            <a:r>
              <a:rPr lang="en-US" altLang="zh-CN" sz="1400" dirty="0"/>
              <a:t>(2)</a:t>
            </a:r>
            <a:r>
              <a:rPr lang="zh-CN" altLang="en-US" sz="1400" dirty="0"/>
              <a:t>提高了存储效率，通过虚拟化技术解决了存储空间的浪费，可以自动重新分配数据，提高了存储空间的利用率，同时具备负载均衡、故障冗余功能；</a:t>
            </a:r>
            <a:endParaRPr lang="en-US" altLang="zh-CN" sz="1400" dirty="0"/>
          </a:p>
          <a:p>
            <a:endParaRPr lang="zh-CN" altLang="en-US" sz="1400" dirty="0"/>
          </a:p>
          <a:p>
            <a:r>
              <a:rPr lang="en-US" altLang="zh-CN" sz="1400" dirty="0"/>
              <a:t>(3)</a:t>
            </a:r>
            <a:r>
              <a:rPr lang="zh-CN" altLang="en-US" sz="1400" dirty="0"/>
              <a:t>云存储能够实现规模效应和弹性扩展，降低运营成本，避免资源浪费。</a:t>
            </a:r>
          </a:p>
        </p:txBody>
      </p:sp>
    </p:spTree>
    <p:extLst>
      <p:ext uri="{BB962C8B-B14F-4D97-AF65-F5344CB8AC3E}">
        <p14:creationId xmlns:p14="http://schemas.microsoft.com/office/powerpoint/2010/main" val="1511269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1292">
        <p15:prstTrans prst="pageCurlDouble"/>
      </p:transition>
    </mc:Choice>
    <mc:Fallback xmlns="">
      <p:transition spd="slow" advClick="0" advTm="12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 calcmode="lin" valueType="num">
                                      <p:cBhvr>
                                        <p:cTn id="7" dur="45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8" dur="450" fill="hold"/>
                                        <p:tgtEl>
                                          <p:spTgt spid="22"/>
                                        </p:tgtEl>
                                        <p:attrNameLst>
                                          <p:attrName>ppt_y</p:attrName>
                                        </p:attrNameLst>
                                      </p:cBhvr>
                                      <p:tavLst>
                                        <p:tav tm="0">
                                          <p:val>
                                            <p:strVal val="#ppt_y"/>
                                          </p:val>
                                        </p:tav>
                                        <p:tav tm="100000">
                                          <p:val>
                                            <p:strVal val="#ppt_y"/>
                                          </p:val>
                                        </p:tav>
                                      </p:tavLst>
                                    </p:anim>
                                    <p:anim calcmode="lin" valueType="num">
                                      <p:cBhvr>
                                        <p:cTn id="9" dur="45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10" dur="45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50" tmFilter="0,0; .5, 1; 1, 1"/>
                                        <p:tgtEl>
                                          <p:spTgt spid="22"/>
                                        </p:tgtEl>
                                      </p:cBhvr>
                                    </p:animEffect>
                                  </p:childTnLst>
                                </p:cTn>
                              </p:par>
                            </p:childTnLst>
                          </p:cTn>
                        </p:par>
                        <p:par>
                          <p:cTn id="12" fill="hold">
                            <p:stCondLst>
                              <p:cond delay="945"/>
                            </p:stCondLst>
                            <p:childTnLst>
                              <p:par>
                                <p:cTn id="13" presetID="22" presetClass="entr" presetSubtype="8"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4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6" y="286"/>
            <a:ext cx="9000609" cy="5039741"/>
          </a:xfrm>
          <a:prstGeom prst="rect">
            <a:avLst/>
          </a:prstGeom>
        </p:spPr>
      </p:pic>
      <p:grpSp>
        <p:nvGrpSpPr>
          <p:cNvPr id="5" name="组合 4"/>
          <p:cNvGrpSpPr/>
          <p:nvPr/>
        </p:nvGrpSpPr>
        <p:grpSpPr>
          <a:xfrm>
            <a:off x="5306342" y="286"/>
            <a:ext cx="4554253" cy="5039741"/>
            <a:chOff x="13478799" y="0"/>
            <a:chExt cx="11568397" cy="12801600"/>
          </a:xfrm>
        </p:grpSpPr>
        <p:sp>
          <p:nvSpPr>
            <p:cNvPr id="2" name="矩形 1"/>
            <p:cNvSpPr/>
            <p:nvPr/>
          </p:nvSpPr>
          <p:spPr>
            <a:xfrm>
              <a:off x="13478799" y="0"/>
              <a:ext cx="7772400" cy="12801600"/>
            </a:xfrm>
            <a:prstGeom prst="rect">
              <a:avLst/>
            </a:prstGeom>
            <a:solidFill>
              <a:srgbClr val="0F8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9"/>
            </a:p>
          </p:txBody>
        </p:sp>
        <p:sp>
          <p:nvSpPr>
            <p:cNvPr id="9" name="MH_Entry_1">
              <a:hlinkClick r:id="rId5" action="ppaction://hlinksldjump"/>
            </p:cNvPr>
            <p:cNvSpPr>
              <a:spLocks noChangeArrowheads="1"/>
            </p:cNvSpPr>
            <p:nvPr>
              <p:custDataLst>
                <p:tags r:id="rId1"/>
              </p:custDataLst>
            </p:nvPr>
          </p:nvSpPr>
          <p:spPr bwMode="auto">
            <a:xfrm>
              <a:off x="15474435" y="1781228"/>
              <a:ext cx="9572761" cy="114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6455"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1417"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Semi-Structured Data</a:t>
              </a:r>
              <a:endParaRPr lang="zh-CN" altLang="en-US" sz="1417"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15474435" y="3636601"/>
              <a:ext cx="5776762" cy="595630"/>
            </a:xfrm>
            <a:prstGeom prst="rect">
              <a:avLst/>
            </a:prstGeom>
          </p:spPr>
          <p:txBody>
            <a:bodyPr wrap="square">
              <a:spAutoFit/>
            </a:bodyPr>
            <a:lstStyle/>
            <a:p>
              <a:pPr>
                <a:lnSpc>
                  <a:spcPct val="130000"/>
                </a:lnSpc>
              </a:pPr>
              <a:endParaRPr lang="en-US" altLang="zh-CN" sz="787" dirty="0">
                <a:solidFill>
                  <a:schemeClr val="bg1">
                    <a:lumMod val="9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5474435" y="3523503"/>
              <a:ext cx="1323053"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14" name="图表 13"/>
            <p:cNvGraphicFramePr/>
            <p:nvPr>
              <p:extLst>
                <p:ext uri="{D42A27DB-BD31-4B8C-83A1-F6EECF244321}">
                  <p14:modId xmlns:p14="http://schemas.microsoft.com/office/powerpoint/2010/main" val="2139201069"/>
                </p:ext>
              </p:extLst>
            </p:nvPr>
          </p:nvGraphicFramePr>
          <p:xfrm>
            <a:off x="15396087" y="7337425"/>
            <a:ext cx="5855111" cy="5014452"/>
          </p:xfrm>
          <a:graphic>
            <a:graphicData uri="http://schemas.openxmlformats.org/drawingml/2006/chart">
              <c:chart xmlns:c="http://schemas.openxmlformats.org/drawingml/2006/chart" xmlns:r="http://schemas.openxmlformats.org/officeDocument/2006/relationships" r:id="rId6"/>
            </a:graphicData>
          </a:graphic>
        </p:graphicFrame>
      </p:grpSp>
      <p:grpSp>
        <p:nvGrpSpPr>
          <p:cNvPr id="4" name="组合 3"/>
          <p:cNvGrpSpPr/>
          <p:nvPr/>
        </p:nvGrpSpPr>
        <p:grpSpPr>
          <a:xfrm>
            <a:off x="5484154" y="286"/>
            <a:ext cx="576987" cy="5039741"/>
            <a:chOff x="13930466" y="0"/>
            <a:chExt cx="1465623" cy="12801600"/>
          </a:xfrm>
        </p:grpSpPr>
        <p:sp>
          <p:nvSpPr>
            <p:cNvPr id="7" name="矩形 6"/>
            <p:cNvSpPr/>
            <p:nvPr/>
          </p:nvSpPr>
          <p:spPr>
            <a:xfrm>
              <a:off x="13930466" y="0"/>
              <a:ext cx="1465623" cy="12801600"/>
            </a:xfrm>
            <a:prstGeom prst="rect">
              <a:avLst/>
            </a:prstGeom>
            <a:solidFill>
              <a:srgbClr val="323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5235"/>
              <a:endParaRPr lang="zh-CN" altLang="en-US" sz="1369"/>
            </a:p>
          </p:txBody>
        </p:sp>
        <p:sp>
          <p:nvSpPr>
            <p:cNvPr id="8" name="文本框 7"/>
            <p:cNvSpPr txBox="1"/>
            <p:nvPr/>
          </p:nvSpPr>
          <p:spPr>
            <a:xfrm>
              <a:off x="14315908" y="2130425"/>
              <a:ext cx="578200" cy="6185370"/>
            </a:xfrm>
            <a:prstGeom prst="rect">
              <a:avLst/>
            </a:prstGeom>
            <a:noFill/>
          </p:spPr>
          <p:txBody>
            <a:bodyPr vert="eaVert" wrap="square" rtlCol="0">
              <a:spAutoFit/>
            </a:bodyPr>
            <a:lstStyle/>
            <a:p>
              <a:r>
                <a:rPr lang="en-US" altLang="zh-CN" sz="279" spc="236" dirty="0">
                  <a:solidFill>
                    <a:schemeClr val="bg1"/>
                  </a:solidFill>
                </a:rPr>
                <a:t>PHOTO FROM PIXABAY</a:t>
              </a:r>
              <a:endParaRPr lang="zh-CN" altLang="en-US" sz="279" spc="236" dirty="0">
                <a:solidFill>
                  <a:schemeClr val="bg1"/>
                </a:solidFill>
              </a:endParaRPr>
            </a:p>
          </p:txBody>
        </p:sp>
      </p:grpSp>
      <p:sp>
        <p:nvSpPr>
          <p:cNvPr id="6" name="日期占位符 5">
            <a:extLst>
              <a:ext uri="{FF2B5EF4-FFF2-40B4-BE49-F238E27FC236}">
                <a16:creationId xmlns:a16="http://schemas.microsoft.com/office/drawing/2014/main" id="{4FD494F8-B4B9-4063-8AB6-A9E298F13666}"/>
              </a:ext>
            </a:extLst>
          </p:cNvPr>
          <p:cNvSpPr>
            <a:spLocks noGrp="1"/>
          </p:cNvSpPr>
          <p:nvPr>
            <p:ph type="dt" sz="half" idx="10"/>
          </p:nvPr>
        </p:nvSpPr>
        <p:spPr/>
        <p:txBody>
          <a:bodyPr/>
          <a:lstStyle/>
          <a:p>
            <a:fld id="{550D726C-A0D8-4AF7-8D0F-3E082E3B39DE}" type="datetime1">
              <a:rPr lang="en-US" altLang="zh-CN" smtClean="0"/>
              <a:t>3/23/2020</a:t>
            </a:fld>
            <a:endParaRPr lang="en-US" dirty="0"/>
          </a:p>
        </p:txBody>
      </p:sp>
      <p:sp>
        <p:nvSpPr>
          <p:cNvPr id="12" name="灯片编号占位符 11">
            <a:extLst>
              <a:ext uri="{FF2B5EF4-FFF2-40B4-BE49-F238E27FC236}">
                <a16:creationId xmlns:a16="http://schemas.microsoft.com/office/drawing/2014/main" id="{0B9EED09-BFDA-45A9-AB99-ADE90A88FB1A}"/>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3460065520"/>
      </p:ext>
    </p:extLst>
  </p:cSld>
  <p:clrMapOvr>
    <a:masterClrMapping/>
  </p:clrMapOvr>
  <p:transition spd="slow" advClick="0" advTm="2002">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10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10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A06B2E65-8F92-4D26-BE68-EC74B2C35C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1917" y="3303"/>
            <a:ext cx="3898130" cy="5043402"/>
          </a:xfrm>
          <a:prstGeom prst="rect">
            <a:avLst/>
          </a:prstGeom>
        </p:spPr>
      </p:pic>
      <p:sp>
        <p:nvSpPr>
          <p:cNvPr id="13" name="矩形 12">
            <a:extLst>
              <a:ext uri="{FF2B5EF4-FFF2-40B4-BE49-F238E27FC236}">
                <a16:creationId xmlns:a16="http://schemas.microsoft.com/office/drawing/2014/main" id="{E72D8A5B-05AD-4DD5-9631-260221C41CEC}"/>
              </a:ext>
            </a:extLst>
          </p:cNvPr>
          <p:cNvSpPr/>
          <p:nvPr/>
        </p:nvSpPr>
        <p:spPr>
          <a:xfrm>
            <a:off x="327074" y="953035"/>
            <a:ext cx="3980118" cy="3231654"/>
          </a:xfrm>
          <a:prstGeom prst="rect">
            <a:avLst/>
          </a:prstGeom>
        </p:spPr>
        <p:txBody>
          <a:bodyPr wrap="square">
            <a:spAutoFit/>
          </a:bodyPr>
          <a:lstStyle/>
          <a:p>
            <a:r>
              <a:rPr lang="en-US" altLang="zh-CN" sz="1200" dirty="0">
                <a:solidFill>
                  <a:srgbClr val="1B2229"/>
                </a:solidFill>
                <a:latin typeface="Segoe UI" panose="020B0502040204020203" pitchFamily="34" charset="0"/>
                <a:cs typeface="Segoe UI" panose="020B0502040204020203" pitchFamily="34" charset="0"/>
              </a:rPr>
              <a:t>- </a:t>
            </a:r>
            <a:r>
              <a:rPr lang="zh-CN" altLang="en-US" sz="1200" dirty="0">
                <a:solidFill>
                  <a:srgbClr val="1B2229"/>
                </a:solidFill>
                <a:latin typeface="Segoe UI" panose="020B0502040204020203" pitchFamily="34" charset="0"/>
                <a:cs typeface="Segoe UI" panose="020B0502040204020203" pitchFamily="34" charset="0"/>
              </a:rPr>
              <a:t>半结构化数据是未以良好结构化形式存储的数据，例如在</a:t>
            </a:r>
            <a:r>
              <a:rPr lang="en-US" altLang="zh-CN" sz="1200" dirty="0">
                <a:solidFill>
                  <a:srgbClr val="1B2229"/>
                </a:solidFill>
                <a:latin typeface="Segoe UI" panose="020B0502040204020203" pitchFamily="34" charset="0"/>
                <a:cs typeface="Segoe UI" panose="020B0502040204020203" pitchFamily="34" charset="0"/>
              </a:rPr>
              <a:t>RDBMS(</a:t>
            </a:r>
            <a:r>
              <a:rPr lang="zh-CN" altLang="en-US" sz="1200" dirty="0">
                <a:solidFill>
                  <a:srgbClr val="1B2229"/>
                </a:solidFill>
                <a:latin typeface="Segoe UI" panose="020B0502040204020203" pitchFamily="34" charset="0"/>
                <a:cs typeface="Segoe UI" panose="020B0502040204020203" pitchFamily="34" charset="0"/>
              </a:rPr>
              <a:t>关系型数据库</a:t>
            </a:r>
            <a:r>
              <a:rPr lang="en-US" altLang="zh-CN" sz="1200" dirty="0">
                <a:solidFill>
                  <a:srgbClr val="1B2229"/>
                </a:solidFill>
                <a:latin typeface="Segoe UI" panose="020B0502040204020203" pitchFamily="34" charset="0"/>
                <a:cs typeface="Segoe UI" panose="020B0502040204020203" pitchFamily="34" charset="0"/>
              </a:rPr>
              <a:t>)</a:t>
            </a:r>
            <a:r>
              <a:rPr lang="zh-CN" altLang="en-US" sz="1200" dirty="0">
                <a:solidFill>
                  <a:srgbClr val="1B2229"/>
                </a:solidFill>
                <a:latin typeface="Segoe UI" panose="020B0502040204020203" pitchFamily="34" charset="0"/>
                <a:cs typeface="Segoe UI" panose="020B0502040204020203" pitchFamily="34" charset="0"/>
              </a:rPr>
              <a:t>中。 </a:t>
            </a:r>
            <a:endParaRPr lang="en-US" altLang="zh-CN" sz="1200" dirty="0">
              <a:solidFill>
                <a:srgbClr val="1B2229"/>
              </a:solidFill>
              <a:latin typeface="Segoe UI" panose="020B0502040204020203" pitchFamily="34" charset="0"/>
              <a:cs typeface="Segoe UI" panose="020B0502040204020203" pitchFamily="34" charset="0"/>
            </a:endParaRPr>
          </a:p>
          <a:p>
            <a:endParaRPr lang="en-US" altLang="zh-CN" sz="1200" dirty="0">
              <a:solidFill>
                <a:srgbClr val="1B2229"/>
              </a:solidFill>
              <a:latin typeface="Segoe UI" panose="020B0502040204020203" pitchFamily="34" charset="0"/>
              <a:cs typeface="Segoe UI" panose="020B0502040204020203" pitchFamily="34" charset="0"/>
            </a:endParaRPr>
          </a:p>
          <a:p>
            <a:r>
              <a:rPr lang="en-US" altLang="zh-CN" sz="1200" dirty="0">
                <a:solidFill>
                  <a:srgbClr val="1B2229"/>
                </a:solidFill>
                <a:latin typeface="Segoe UI" panose="020B0502040204020203" pitchFamily="34" charset="0"/>
                <a:cs typeface="Segoe UI" panose="020B0502040204020203" pitchFamily="34" charset="0"/>
              </a:rPr>
              <a:t>- </a:t>
            </a:r>
            <a:r>
              <a:rPr lang="zh-CN" altLang="en-US" sz="1200" dirty="0">
                <a:solidFill>
                  <a:srgbClr val="1B2229"/>
                </a:solidFill>
                <a:latin typeface="Segoe UI" panose="020B0502040204020203" pitchFamily="34" charset="0"/>
                <a:cs typeface="Segoe UI" panose="020B0502040204020203" pitchFamily="34" charset="0"/>
              </a:rPr>
              <a:t>数据存储的一种相对新的形式是将数据内容与指示数据类型和其他数据特性的标记一起存储。 这些标签和标记被称为</a:t>
            </a:r>
            <a:r>
              <a:rPr lang="zh-CN" altLang="en-US" sz="1200" b="1" dirty="0">
                <a:solidFill>
                  <a:srgbClr val="1B2229"/>
                </a:solidFill>
                <a:latin typeface="Segoe UI" panose="020B0502040204020203" pitchFamily="34" charset="0"/>
                <a:cs typeface="Segoe UI" panose="020B0502040204020203" pitchFamily="34" charset="0"/>
              </a:rPr>
              <a:t>标记语言</a:t>
            </a:r>
            <a:r>
              <a:rPr lang="zh-CN" altLang="en-US" sz="1200" dirty="0">
                <a:solidFill>
                  <a:srgbClr val="1B2229"/>
                </a:solidFill>
                <a:latin typeface="Segoe UI" panose="020B0502040204020203" pitchFamily="34" charset="0"/>
                <a:cs typeface="Segoe UI" panose="020B0502040204020203" pitchFamily="34" charset="0"/>
              </a:rPr>
              <a:t>，并允许将各种数据类型，数据结构（例如文本和图像）存储在一起。  </a:t>
            </a:r>
            <a:r>
              <a:rPr lang="en-US" altLang="zh-CN" sz="1200" dirty="0">
                <a:solidFill>
                  <a:srgbClr val="1B2229"/>
                </a:solidFill>
                <a:latin typeface="Segoe UI" panose="020B0502040204020203" pitchFamily="34" charset="0"/>
                <a:cs typeface="Segoe UI" panose="020B0502040204020203" pitchFamily="34" charset="0"/>
              </a:rPr>
              <a:t>XML</a:t>
            </a:r>
            <a:r>
              <a:rPr lang="zh-CN" altLang="en-US" sz="1200" dirty="0">
                <a:solidFill>
                  <a:srgbClr val="1B2229"/>
                </a:solidFill>
                <a:latin typeface="Segoe UI" panose="020B0502040204020203" pitchFamily="34" charset="0"/>
                <a:cs typeface="Segoe UI" panose="020B0502040204020203" pitchFamily="34" charset="0"/>
              </a:rPr>
              <a:t>和</a:t>
            </a:r>
            <a:r>
              <a:rPr lang="en-US" altLang="zh-CN" sz="1200" dirty="0">
                <a:solidFill>
                  <a:srgbClr val="1B2229"/>
                </a:solidFill>
                <a:latin typeface="Segoe UI" panose="020B0502040204020203" pitchFamily="34" charset="0"/>
                <a:cs typeface="Segoe UI" panose="020B0502040204020203" pitchFamily="34" charset="0"/>
              </a:rPr>
              <a:t>HTML</a:t>
            </a:r>
            <a:r>
              <a:rPr lang="zh-CN" altLang="en-US" sz="1200" dirty="0">
                <a:solidFill>
                  <a:srgbClr val="1B2229"/>
                </a:solidFill>
                <a:latin typeface="Segoe UI" panose="020B0502040204020203" pitchFamily="34" charset="0"/>
                <a:cs typeface="Segoe UI" panose="020B0502040204020203" pitchFamily="34" charset="0"/>
              </a:rPr>
              <a:t>是以此方式使用的标记语言的示例。</a:t>
            </a:r>
            <a:endParaRPr lang="en-US" altLang="zh-CN" sz="1200" dirty="0">
              <a:solidFill>
                <a:srgbClr val="1B2229"/>
              </a:solidFill>
              <a:latin typeface="Segoe UI" panose="020B0502040204020203" pitchFamily="34" charset="0"/>
              <a:cs typeface="Segoe UI" panose="020B0502040204020203" pitchFamily="34" charset="0"/>
            </a:endParaRPr>
          </a:p>
          <a:p>
            <a:endParaRPr lang="en-US" altLang="zh-CN" sz="1200" dirty="0">
              <a:solidFill>
                <a:srgbClr val="1B2229"/>
              </a:solidFill>
              <a:latin typeface="Segoe UI" panose="020B0502040204020203" pitchFamily="34" charset="0"/>
              <a:cs typeface="Segoe UI" panose="020B0502040204020203" pitchFamily="34" charset="0"/>
            </a:endParaRPr>
          </a:p>
          <a:p>
            <a:r>
              <a:rPr lang="zh-CN" altLang="en-US" sz="1200" dirty="0">
                <a:solidFill>
                  <a:srgbClr val="1B2229"/>
                </a:solidFill>
                <a:latin typeface="Segoe UI" panose="020B0502040204020203" pitchFamily="34" charset="0"/>
                <a:cs typeface="Segoe UI" panose="020B0502040204020203" pitchFamily="34" charset="0"/>
              </a:rPr>
              <a:t> </a:t>
            </a:r>
            <a:r>
              <a:rPr lang="en-US" altLang="zh-CN" sz="1200" dirty="0">
                <a:solidFill>
                  <a:srgbClr val="1B2229"/>
                </a:solidFill>
                <a:latin typeface="Segoe UI" panose="020B0502040204020203" pitchFamily="34" charset="0"/>
                <a:cs typeface="Segoe UI" panose="020B0502040204020203" pitchFamily="34" charset="0"/>
              </a:rPr>
              <a:t>- </a:t>
            </a:r>
            <a:r>
              <a:rPr lang="zh-CN" altLang="en-US" sz="1200" dirty="0">
                <a:solidFill>
                  <a:srgbClr val="1B2229"/>
                </a:solidFill>
                <a:latin typeface="Segoe UI" panose="020B0502040204020203" pitchFamily="34" charset="0"/>
                <a:cs typeface="Segoe UI" panose="020B0502040204020203" pitchFamily="34" charset="0"/>
              </a:rPr>
              <a:t>这种数据形式的</a:t>
            </a:r>
            <a:r>
              <a:rPr lang="zh-CN" altLang="en-US" sz="1200" b="1" dirty="0">
                <a:solidFill>
                  <a:srgbClr val="1B2229"/>
                </a:solidFill>
                <a:latin typeface="Segoe UI" panose="020B0502040204020203" pitchFamily="34" charset="0"/>
                <a:cs typeface="Segoe UI" panose="020B0502040204020203" pitchFamily="34" charset="0"/>
              </a:rPr>
              <a:t>主要优点</a:t>
            </a:r>
            <a:r>
              <a:rPr lang="zh-CN" altLang="en-US" sz="1200" dirty="0">
                <a:solidFill>
                  <a:srgbClr val="1B2229"/>
                </a:solidFill>
                <a:latin typeface="Segoe UI" panose="020B0502040204020203" pitchFamily="34" charset="0"/>
                <a:cs typeface="Segoe UI" panose="020B0502040204020203" pitchFamily="34" charset="0"/>
              </a:rPr>
              <a:t>是，任何包含标记语言的软件都可以通用访问该数据。 例如，可以将</a:t>
            </a:r>
            <a:r>
              <a:rPr lang="en-US" altLang="zh-CN" sz="1200" dirty="0">
                <a:solidFill>
                  <a:srgbClr val="1B2229"/>
                </a:solidFill>
                <a:latin typeface="Segoe UI" panose="020B0502040204020203" pitchFamily="34" charset="0"/>
                <a:cs typeface="Segoe UI" panose="020B0502040204020203" pitchFamily="34" charset="0"/>
              </a:rPr>
              <a:t>XML</a:t>
            </a:r>
            <a:r>
              <a:rPr lang="zh-CN" altLang="en-US" sz="1200" dirty="0">
                <a:solidFill>
                  <a:srgbClr val="1B2229"/>
                </a:solidFill>
                <a:latin typeface="Segoe UI" panose="020B0502040204020203" pitchFamily="34" charset="0"/>
                <a:cs typeface="Segoe UI" panose="020B0502040204020203" pitchFamily="34" charset="0"/>
              </a:rPr>
              <a:t>数据集加载到电子表格或报告生成器中，并以结构化的方式显示。</a:t>
            </a:r>
            <a:endParaRPr lang="en-US" altLang="zh-CN" sz="1200" dirty="0">
              <a:solidFill>
                <a:srgbClr val="1B2229"/>
              </a:solidFill>
              <a:latin typeface="Segoe UI" panose="020B0502040204020203" pitchFamily="34" charset="0"/>
              <a:cs typeface="Segoe UI" panose="020B0502040204020203" pitchFamily="34" charset="0"/>
            </a:endParaRPr>
          </a:p>
          <a:p>
            <a:endParaRPr lang="en-US" altLang="zh-CN" sz="1200" dirty="0">
              <a:solidFill>
                <a:srgbClr val="1B2229"/>
              </a:solidFill>
              <a:latin typeface="Segoe UI" panose="020B0502040204020203" pitchFamily="34" charset="0"/>
              <a:cs typeface="Segoe UI" panose="020B0502040204020203" pitchFamily="34" charset="0"/>
            </a:endParaRPr>
          </a:p>
          <a:p>
            <a:r>
              <a:rPr lang="zh-CN" altLang="en-US" sz="1200" b="1" dirty="0">
                <a:solidFill>
                  <a:srgbClr val="1B2229"/>
                </a:solidFill>
                <a:latin typeface="Segoe UI" panose="020B0502040204020203" pitchFamily="34" charset="0"/>
                <a:cs typeface="Segoe UI" panose="020B0502040204020203" pitchFamily="34" charset="0"/>
              </a:rPr>
              <a:t>三个代表性的例子：</a:t>
            </a:r>
            <a:endParaRPr lang="en-US" altLang="zh-CN" sz="1200" b="1" dirty="0">
              <a:solidFill>
                <a:srgbClr val="1B2229"/>
              </a:solidFill>
              <a:latin typeface="Segoe UI" panose="020B0502040204020203" pitchFamily="34" charset="0"/>
              <a:cs typeface="Segoe UI" panose="020B0502040204020203" pitchFamily="34" charset="0"/>
            </a:endParaRPr>
          </a:p>
          <a:p>
            <a:pPr marL="228600" indent="-228600">
              <a:buAutoNum type="arabicPeriod"/>
            </a:pPr>
            <a:r>
              <a:rPr lang="en-US" altLang="zh-CN" sz="1200" b="1" dirty="0">
                <a:solidFill>
                  <a:srgbClr val="1B2229"/>
                </a:solidFill>
                <a:latin typeface="Segoe UI" panose="020B0502040204020203" pitchFamily="34" charset="0"/>
                <a:cs typeface="Segoe UI" panose="020B0502040204020203" pitchFamily="34" charset="0"/>
              </a:rPr>
              <a:t>Spreadsheet——</a:t>
            </a:r>
            <a:r>
              <a:rPr lang="zh-CN" altLang="en-US" sz="1200" b="1" dirty="0">
                <a:solidFill>
                  <a:srgbClr val="1B2229"/>
                </a:solidFill>
                <a:latin typeface="Segoe UI" panose="020B0502040204020203" pitchFamily="34" charset="0"/>
                <a:cs typeface="Segoe UI" panose="020B0502040204020203" pitchFamily="34" charset="0"/>
              </a:rPr>
              <a:t>电子表格</a:t>
            </a:r>
            <a:endParaRPr lang="en-US" altLang="zh-CN" sz="1200" b="1" dirty="0">
              <a:solidFill>
                <a:srgbClr val="1B2229"/>
              </a:solidFill>
              <a:latin typeface="Segoe UI" panose="020B0502040204020203" pitchFamily="34" charset="0"/>
              <a:cs typeface="Segoe UI" panose="020B0502040204020203" pitchFamily="34" charset="0"/>
            </a:endParaRPr>
          </a:p>
          <a:p>
            <a:pPr marL="228600" indent="-228600">
              <a:buAutoNum type="arabicPeriod"/>
            </a:pPr>
            <a:r>
              <a:rPr lang="en-US" altLang="zh-CN" sz="1200" b="1" dirty="0">
                <a:solidFill>
                  <a:srgbClr val="1B2229"/>
                </a:solidFill>
                <a:latin typeface="Segoe UI" panose="020B0502040204020203" pitchFamily="34" charset="0"/>
                <a:cs typeface="Segoe UI" panose="020B0502040204020203" pitchFamily="34" charset="0"/>
              </a:rPr>
              <a:t>HDF——</a:t>
            </a:r>
            <a:r>
              <a:rPr lang="zh-CN" altLang="en-US" sz="1200" b="1" dirty="0">
                <a:solidFill>
                  <a:srgbClr val="1B2229"/>
                </a:solidFill>
                <a:latin typeface="Segoe UI" panose="020B0502040204020203" pitchFamily="34" charset="0"/>
                <a:cs typeface="Segoe UI" panose="020B0502040204020203" pitchFamily="34" charset="0"/>
              </a:rPr>
              <a:t>层级数据格式</a:t>
            </a:r>
            <a:endParaRPr lang="en-US" altLang="zh-CN" sz="1200" b="1" dirty="0">
              <a:solidFill>
                <a:srgbClr val="1B2229"/>
              </a:solidFill>
              <a:latin typeface="Segoe UI" panose="020B0502040204020203" pitchFamily="34" charset="0"/>
              <a:cs typeface="Segoe UI" panose="020B0502040204020203" pitchFamily="34" charset="0"/>
            </a:endParaRPr>
          </a:p>
          <a:p>
            <a:pPr marL="228600" indent="-228600">
              <a:buAutoNum type="arabicPeriod"/>
            </a:pPr>
            <a:r>
              <a:rPr lang="en-US" altLang="zh-CN" sz="1200" b="1" dirty="0">
                <a:solidFill>
                  <a:srgbClr val="1B2229"/>
                </a:solidFill>
                <a:latin typeface="Segoe UI" panose="020B0502040204020203" pitchFamily="34" charset="0"/>
                <a:cs typeface="Segoe UI" panose="020B0502040204020203" pitchFamily="34" charset="0"/>
              </a:rPr>
              <a:t>Ontology——</a:t>
            </a:r>
            <a:r>
              <a:rPr lang="zh-CN" altLang="en-US" sz="1200" b="1" dirty="0">
                <a:solidFill>
                  <a:srgbClr val="1B2229"/>
                </a:solidFill>
                <a:latin typeface="Segoe UI" panose="020B0502040204020203" pitchFamily="34" charset="0"/>
                <a:cs typeface="Segoe UI" panose="020B0502040204020203" pitchFamily="34" charset="0"/>
              </a:rPr>
              <a:t>本体</a:t>
            </a:r>
            <a:endParaRPr lang="en-US" altLang="zh-CN" sz="1200" b="1" dirty="0">
              <a:solidFill>
                <a:srgbClr val="1B2229"/>
              </a:solidFill>
              <a:latin typeface="Segoe UI" panose="020B0502040204020203" pitchFamily="34" charset="0"/>
              <a:cs typeface="Segoe UI" panose="020B0502040204020203" pitchFamily="34" charset="0"/>
            </a:endParaRPr>
          </a:p>
        </p:txBody>
      </p:sp>
      <p:sp>
        <p:nvSpPr>
          <p:cNvPr id="15" name="矩形 14">
            <a:extLst>
              <a:ext uri="{FF2B5EF4-FFF2-40B4-BE49-F238E27FC236}">
                <a16:creationId xmlns:a16="http://schemas.microsoft.com/office/drawing/2014/main" id="{C6E0AADF-A06F-4771-AE0F-29D8E0C5332F}"/>
              </a:ext>
            </a:extLst>
          </p:cNvPr>
          <p:cNvSpPr/>
          <p:nvPr/>
        </p:nvSpPr>
        <p:spPr>
          <a:xfrm>
            <a:off x="110836" y="100339"/>
            <a:ext cx="4196356" cy="590033"/>
          </a:xfrm>
          <a:prstGeom prst="rect">
            <a:avLst/>
          </a:prstGeom>
        </p:spPr>
        <p:txBody>
          <a:bodyPr wrap="square">
            <a:spAutoFit/>
          </a:bodyPr>
          <a:lstStyle/>
          <a:p>
            <a:pPr algn="r"/>
            <a:r>
              <a:rPr lang="en-US" altLang="zh-CN" sz="3234" dirty="0">
                <a:solidFill>
                  <a:srgbClr val="1B2229"/>
                </a:solidFill>
                <a:latin typeface="Segoe UI" panose="020B0502040204020203" pitchFamily="34" charset="0"/>
                <a:ea typeface="Segoe UI Symbol" panose="020B0502040204020203" pitchFamily="34" charset="0"/>
                <a:cs typeface="Segoe UI" panose="020B0502040204020203" pitchFamily="34" charset="0"/>
              </a:rPr>
              <a:t>Semi-structured Data</a:t>
            </a:r>
          </a:p>
        </p:txBody>
      </p:sp>
      <p:sp>
        <p:nvSpPr>
          <p:cNvPr id="2" name="日期占位符 1">
            <a:extLst>
              <a:ext uri="{FF2B5EF4-FFF2-40B4-BE49-F238E27FC236}">
                <a16:creationId xmlns:a16="http://schemas.microsoft.com/office/drawing/2014/main" id="{A7D806CE-E39E-483A-A7E3-770586FD77AC}"/>
              </a:ext>
            </a:extLst>
          </p:cNvPr>
          <p:cNvSpPr>
            <a:spLocks noGrp="1"/>
          </p:cNvSpPr>
          <p:nvPr>
            <p:ph type="dt" sz="half" idx="10"/>
          </p:nvPr>
        </p:nvSpPr>
        <p:spPr/>
        <p:txBody>
          <a:bodyPr/>
          <a:lstStyle/>
          <a:p>
            <a:fld id="{6153F6E9-CC9F-481D-8A80-E55DD489198F}" type="datetime1">
              <a:rPr lang="en-US" altLang="zh-CN" smtClean="0"/>
              <a:t>3/23/2020</a:t>
            </a:fld>
            <a:endParaRPr lang="en-US" dirty="0"/>
          </a:p>
        </p:txBody>
      </p:sp>
      <p:sp>
        <p:nvSpPr>
          <p:cNvPr id="3" name="灯片编号占位符 2">
            <a:extLst>
              <a:ext uri="{FF2B5EF4-FFF2-40B4-BE49-F238E27FC236}">
                <a16:creationId xmlns:a16="http://schemas.microsoft.com/office/drawing/2014/main" id="{EB06A17F-D138-409D-A73B-0BDD2B1DAEBD}"/>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4040699943"/>
      </p:ext>
    </p:extLst>
  </p:cSld>
  <p:clrMapOvr>
    <a:masterClrMapping/>
  </p:clrMapOvr>
  <mc:AlternateContent xmlns:mc="http://schemas.openxmlformats.org/markup-compatibility/2006" xmlns:p14="http://schemas.microsoft.com/office/powerpoint/2010/main">
    <mc:Choice Requires="p14">
      <p:transition spd="slow" p14:dur="1250" advClick="0" advTm="1513">
        <p14:flip dir="r"/>
      </p:transition>
    </mc:Choice>
    <mc:Fallback xmlns="">
      <p:transition spd="slow" advClick="0" advTm="15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976280E1-6BE3-4F4F-9FAC-553D928713C2}"/>
              </a:ext>
            </a:extLst>
          </p:cNvPr>
          <p:cNvSpPr/>
          <p:nvPr/>
        </p:nvSpPr>
        <p:spPr>
          <a:xfrm>
            <a:off x="266040" y="192299"/>
            <a:ext cx="4755148" cy="499496"/>
          </a:xfrm>
          <a:prstGeom prst="rect">
            <a:avLst/>
          </a:prstGeom>
        </p:spPr>
        <p:txBody>
          <a:bodyPr wrap="none">
            <a:spAutoFit/>
          </a:bodyPr>
          <a:lstStyle/>
          <a:p>
            <a:r>
              <a:rPr lang="zh-CN" altLang="en-US" sz="2646" dirty="0">
                <a:solidFill>
                  <a:schemeClr val="tx1">
                    <a:lumMod val="85000"/>
                    <a:lumOff val="15000"/>
                  </a:schemeClr>
                </a:solidFill>
                <a:latin typeface="Segoe UI" panose="020B0502040204020203" pitchFamily="34" charset="0"/>
                <a:ea typeface="Segoe UI Symbol" panose="020B0502040204020203" pitchFamily="34" charset="0"/>
                <a:cs typeface="Segoe UI" panose="020B0502040204020203" pitchFamily="34" charset="0"/>
              </a:rPr>
              <a:t>半结构化数据</a:t>
            </a:r>
            <a:r>
              <a:rPr lang="en-US" altLang="zh-CN" sz="2646" dirty="0">
                <a:solidFill>
                  <a:schemeClr val="tx1">
                    <a:lumMod val="85000"/>
                    <a:lumOff val="15000"/>
                  </a:schemeClr>
                </a:solidFill>
                <a:latin typeface="Segoe UI" panose="020B0502040204020203" pitchFamily="34" charset="0"/>
                <a:ea typeface="Segoe UI Symbol" panose="020B0502040204020203" pitchFamily="34" charset="0"/>
                <a:cs typeface="Segoe UI" panose="020B0502040204020203" pitchFamily="34" charset="0"/>
              </a:rPr>
              <a:t>——Spreadsheet</a:t>
            </a:r>
            <a:endParaRPr lang="zh-CN" altLang="en-US" sz="2646" dirty="0">
              <a:solidFill>
                <a:schemeClr val="tx1">
                  <a:lumMod val="85000"/>
                  <a:lumOff val="15000"/>
                </a:schemeClr>
              </a:solidFill>
            </a:endParaRPr>
          </a:p>
        </p:txBody>
      </p:sp>
      <p:sp>
        <p:nvSpPr>
          <p:cNvPr id="2" name="日期占位符 1">
            <a:extLst>
              <a:ext uri="{FF2B5EF4-FFF2-40B4-BE49-F238E27FC236}">
                <a16:creationId xmlns:a16="http://schemas.microsoft.com/office/drawing/2014/main" id="{9D19B6AA-E65D-408A-BB7B-18F6C509D023}"/>
              </a:ext>
            </a:extLst>
          </p:cNvPr>
          <p:cNvSpPr>
            <a:spLocks noGrp="1"/>
          </p:cNvSpPr>
          <p:nvPr>
            <p:ph type="dt" sz="half" idx="10"/>
          </p:nvPr>
        </p:nvSpPr>
        <p:spPr/>
        <p:txBody>
          <a:bodyPr/>
          <a:lstStyle/>
          <a:p>
            <a:fld id="{E2948B0F-404A-4DDC-A38C-B7ECFF444F99}" type="datetime1">
              <a:rPr lang="en-US" altLang="zh-CN" smtClean="0"/>
              <a:t>3/23/2020</a:t>
            </a:fld>
            <a:endParaRPr lang="en-US" dirty="0"/>
          </a:p>
        </p:txBody>
      </p:sp>
      <p:sp>
        <p:nvSpPr>
          <p:cNvPr id="3" name="灯片编号占位符 2">
            <a:extLst>
              <a:ext uri="{FF2B5EF4-FFF2-40B4-BE49-F238E27FC236}">
                <a16:creationId xmlns:a16="http://schemas.microsoft.com/office/drawing/2014/main" id="{BC34163D-4EAE-4C8A-AD26-2E3769F1FABA}"/>
              </a:ext>
            </a:extLst>
          </p:cNvPr>
          <p:cNvSpPr>
            <a:spLocks noGrp="1"/>
          </p:cNvSpPr>
          <p:nvPr>
            <p:ph type="sldNum" sz="quarter" idx="12"/>
          </p:nvPr>
        </p:nvSpPr>
        <p:spPr/>
        <p:txBody>
          <a:bodyPr/>
          <a:lstStyle/>
          <a:p>
            <a:fld id="{48F63A3B-78C7-47BE-AE5E-E10140E04643}" type="slidenum">
              <a:rPr lang="en-US" smtClean="0"/>
              <a:t>8</a:t>
            </a:fld>
            <a:endParaRPr lang="en-US" dirty="0"/>
          </a:p>
        </p:txBody>
      </p:sp>
      <p:pic>
        <p:nvPicPr>
          <p:cNvPr id="3074" name="Picture 2" descr="Image result for spreadsheet">
            <a:extLst>
              <a:ext uri="{FF2B5EF4-FFF2-40B4-BE49-F238E27FC236}">
                <a16:creationId xmlns:a16="http://schemas.microsoft.com/office/drawing/2014/main" id="{2331E455-9A42-41F1-A293-793068B11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98" y="2471289"/>
            <a:ext cx="2705100" cy="16954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6" name="Picture 4" descr="Image result for spreadsheet">
            <a:extLst>
              <a:ext uri="{FF2B5EF4-FFF2-40B4-BE49-F238E27FC236}">
                <a16:creationId xmlns:a16="http://schemas.microsoft.com/office/drawing/2014/main" id="{46EFF393-8F5C-408C-B27A-1F6CE8EC2E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1188" y="549347"/>
            <a:ext cx="2705100" cy="18478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69D9B011-FD5A-4E5C-AEB0-FF400BC91894}"/>
              </a:ext>
            </a:extLst>
          </p:cNvPr>
          <p:cNvSpPr/>
          <p:nvPr/>
        </p:nvSpPr>
        <p:spPr>
          <a:xfrm>
            <a:off x="266040" y="842752"/>
            <a:ext cx="3330206" cy="3323987"/>
          </a:xfrm>
          <a:prstGeom prst="rect">
            <a:avLst/>
          </a:prstGeom>
        </p:spPr>
        <p:txBody>
          <a:bodyPr wrap="square">
            <a:spAutoFit/>
          </a:bodyPr>
          <a:lstStyle/>
          <a:p>
            <a:r>
              <a:rPr lang="zh-CN" altLang="en-US" sz="1400" dirty="0">
                <a:solidFill>
                  <a:srgbClr val="FF0000"/>
                </a:solidFill>
              </a:rPr>
              <a:t>电子表格</a:t>
            </a:r>
            <a:r>
              <a:rPr lang="en-US" altLang="zh-CN" sz="1400" dirty="0">
                <a:solidFill>
                  <a:srgbClr val="FF0000"/>
                </a:solidFill>
              </a:rPr>
              <a:t>——</a:t>
            </a:r>
            <a:r>
              <a:rPr lang="zh-CN" altLang="en-US" sz="1400" dirty="0">
                <a:solidFill>
                  <a:srgbClr val="FF0000"/>
                </a:solidFill>
              </a:rPr>
              <a:t>属于</a:t>
            </a:r>
            <a:r>
              <a:rPr lang="zh-CN" altLang="en-US" sz="1400" b="1" dirty="0">
                <a:solidFill>
                  <a:srgbClr val="FF0000"/>
                </a:solidFill>
              </a:rPr>
              <a:t>半结构化</a:t>
            </a:r>
            <a:r>
              <a:rPr lang="zh-CN" altLang="en-US" sz="1400" dirty="0">
                <a:solidFill>
                  <a:srgbClr val="FF0000"/>
                </a:solidFill>
              </a:rPr>
              <a:t>数据</a:t>
            </a:r>
          </a:p>
          <a:p>
            <a:r>
              <a:rPr lang="zh-CN" altLang="en-US" sz="1400" dirty="0">
                <a:solidFill>
                  <a:srgbClr val="FF0000"/>
                </a:solidFill>
              </a:rPr>
              <a:t>数据库中的表</a:t>
            </a:r>
            <a:r>
              <a:rPr lang="en-US" altLang="zh-CN" sz="1400" dirty="0">
                <a:solidFill>
                  <a:srgbClr val="FF0000"/>
                </a:solidFill>
              </a:rPr>
              <a:t>——</a:t>
            </a:r>
            <a:r>
              <a:rPr lang="zh-CN" altLang="en-US" sz="1400" b="1" dirty="0">
                <a:solidFill>
                  <a:srgbClr val="FF0000"/>
                </a:solidFill>
              </a:rPr>
              <a:t>结构化</a:t>
            </a:r>
            <a:r>
              <a:rPr lang="zh-CN" altLang="en-US" sz="1400" dirty="0">
                <a:solidFill>
                  <a:srgbClr val="FF0000"/>
                </a:solidFill>
              </a:rPr>
              <a:t>数据</a:t>
            </a:r>
            <a:endParaRPr lang="en-US" altLang="zh-CN" sz="1400" dirty="0">
              <a:solidFill>
                <a:srgbClr val="FF0000"/>
              </a:solidFill>
            </a:endParaRPr>
          </a:p>
          <a:p>
            <a:endParaRPr lang="en-US" altLang="zh-CN" sz="1400" dirty="0">
              <a:solidFill>
                <a:schemeClr val="tx1">
                  <a:lumMod val="75000"/>
                  <a:lumOff val="25000"/>
                </a:schemeClr>
              </a:solidFill>
            </a:endParaRPr>
          </a:p>
          <a:p>
            <a:endParaRPr lang="en-US" altLang="zh-CN" sz="1400" dirty="0">
              <a:solidFill>
                <a:schemeClr val="tx1">
                  <a:lumMod val="75000"/>
                  <a:lumOff val="25000"/>
                </a:schemeClr>
              </a:solidFill>
            </a:endParaRPr>
          </a:p>
          <a:p>
            <a:endParaRPr lang="en-US" altLang="zh-CN" sz="1400" dirty="0">
              <a:solidFill>
                <a:schemeClr val="tx1">
                  <a:lumMod val="75000"/>
                  <a:lumOff val="25000"/>
                </a:schemeClr>
              </a:solidFill>
            </a:endParaRPr>
          </a:p>
          <a:p>
            <a:r>
              <a:rPr lang="zh-CN" altLang="en-US" sz="1400" dirty="0">
                <a:solidFill>
                  <a:schemeClr val="tx1">
                    <a:lumMod val="75000"/>
                    <a:lumOff val="25000"/>
                  </a:schemeClr>
                </a:solidFill>
              </a:rPr>
              <a:t>例子：</a:t>
            </a:r>
            <a:endParaRPr lang="en-US" altLang="zh-CN" sz="1400" dirty="0">
              <a:solidFill>
                <a:schemeClr val="tx1">
                  <a:lumMod val="75000"/>
                  <a:lumOff val="25000"/>
                </a:schemeClr>
              </a:solidFill>
            </a:endParaRPr>
          </a:p>
          <a:p>
            <a:r>
              <a:rPr lang="zh-CN" altLang="en-US" sz="1400" dirty="0">
                <a:solidFill>
                  <a:schemeClr val="tx1">
                    <a:lumMod val="75000"/>
                    <a:lumOff val="25000"/>
                  </a:schemeClr>
                </a:solidFill>
              </a:rPr>
              <a:t>地理信息系统可以使用</a:t>
            </a:r>
            <a:r>
              <a:rPr lang="en-US" altLang="zh-CN" sz="1400" dirty="0">
                <a:solidFill>
                  <a:schemeClr val="tx1">
                    <a:lumMod val="75000"/>
                    <a:lumOff val="25000"/>
                  </a:schemeClr>
                </a:solidFill>
              </a:rPr>
              <a:t>ArcMap v9.3.1R©</a:t>
            </a:r>
            <a:r>
              <a:rPr lang="zh-CN" altLang="en-US" sz="1400" dirty="0">
                <a:solidFill>
                  <a:schemeClr val="tx1">
                    <a:lumMod val="75000"/>
                    <a:lumOff val="25000"/>
                  </a:schemeClr>
                </a:solidFill>
              </a:rPr>
              <a:t>根据电子表格中的数据生成人口，人口统计和发病率地图。 </a:t>
            </a:r>
            <a:endParaRPr lang="en-US" altLang="zh-CN" sz="1400" dirty="0">
              <a:solidFill>
                <a:schemeClr val="tx1">
                  <a:lumMod val="75000"/>
                  <a:lumOff val="25000"/>
                </a:schemeClr>
              </a:solidFill>
            </a:endParaRPr>
          </a:p>
          <a:p>
            <a:endParaRPr lang="en-US" altLang="zh-CN" sz="1400" dirty="0">
              <a:solidFill>
                <a:schemeClr val="tx1">
                  <a:lumMod val="75000"/>
                  <a:lumOff val="25000"/>
                </a:schemeClr>
              </a:solidFill>
            </a:endParaRPr>
          </a:p>
          <a:p>
            <a:r>
              <a:rPr lang="zh-CN" altLang="en-US" sz="1400" dirty="0">
                <a:solidFill>
                  <a:schemeClr val="tx1">
                    <a:lumMod val="75000"/>
                    <a:lumOff val="25000"/>
                  </a:schemeClr>
                </a:solidFill>
              </a:rPr>
              <a:t>在一项针对沙特阿拉伯人口的研究中这些地图显示了该人群中的登革热感染人数。 以</a:t>
            </a:r>
            <a:r>
              <a:rPr lang="zh-CN" altLang="en-US" sz="1400" b="1" dirty="0">
                <a:solidFill>
                  <a:schemeClr val="tx1">
                    <a:lumMod val="75000"/>
                    <a:lumOff val="25000"/>
                  </a:schemeClr>
                </a:solidFill>
              </a:rPr>
              <a:t>电子表格格式</a:t>
            </a:r>
            <a:r>
              <a:rPr lang="zh-CN" altLang="en-US" sz="1400" dirty="0">
                <a:solidFill>
                  <a:schemeClr val="tx1">
                    <a:lumMod val="75000"/>
                    <a:lumOff val="25000"/>
                  </a:schemeClr>
                </a:solidFill>
              </a:rPr>
              <a:t>收集临床和实验室数据，并通过</a:t>
            </a:r>
            <a:r>
              <a:rPr lang="en-US" altLang="zh-CN" sz="1400" b="1" dirty="0">
                <a:solidFill>
                  <a:schemeClr val="tx1">
                    <a:lumMod val="75000"/>
                    <a:lumOff val="25000"/>
                  </a:schemeClr>
                </a:solidFill>
              </a:rPr>
              <a:t>SPSS</a:t>
            </a:r>
            <a:r>
              <a:rPr lang="zh-CN" altLang="en-US" sz="1400" dirty="0">
                <a:solidFill>
                  <a:schemeClr val="tx1">
                    <a:lumMod val="75000"/>
                    <a:lumOff val="25000"/>
                  </a:schemeClr>
                </a:solidFill>
              </a:rPr>
              <a:t>程序或</a:t>
            </a:r>
            <a:r>
              <a:rPr lang="en-US" altLang="zh-CN" sz="1400" b="1" dirty="0">
                <a:solidFill>
                  <a:schemeClr val="tx1">
                    <a:lumMod val="75000"/>
                    <a:lumOff val="25000"/>
                  </a:schemeClr>
                </a:solidFill>
              </a:rPr>
              <a:t>NORM</a:t>
            </a:r>
            <a:r>
              <a:rPr lang="zh-CN" altLang="en-US" sz="1400" dirty="0">
                <a:solidFill>
                  <a:schemeClr val="tx1">
                    <a:lumMod val="75000"/>
                    <a:lumOff val="25000"/>
                  </a:schemeClr>
                </a:solidFill>
              </a:rPr>
              <a:t>程序进行分析，以模拟对登革热感染的预测</a:t>
            </a:r>
            <a:endParaRPr lang="en-US" altLang="zh-CN" sz="1400" dirty="0">
              <a:solidFill>
                <a:schemeClr val="tx1">
                  <a:lumMod val="75000"/>
                  <a:lumOff val="25000"/>
                </a:schemeClr>
              </a:solidFill>
            </a:endParaRPr>
          </a:p>
        </p:txBody>
      </p:sp>
    </p:spTree>
    <p:extLst>
      <p:ext uri="{BB962C8B-B14F-4D97-AF65-F5344CB8AC3E}">
        <p14:creationId xmlns:p14="http://schemas.microsoft.com/office/powerpoint/2010/main" val="211919420"/>
      </p:ext>
    </p:extLst>
  </p:cSld>
  <p:clrMapOvr>
    <a:masterClrMapping/>
  </p:clrMapOvr>
  <p:transition spd="slow" advClick="0" advTm="196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wipe(left)">
                                      <p:cBhvr>
                                        <p:cTn id="7" dur="9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a:extLst>
              <a:ext uri="{FF2B5EF4-FFF2-40B4-BE49-F238E27FC236}">
                <a16:creationId xmlns:a16="http://schemas.microsoft.com/office/drawing/2014/main" id="{976280E1-6BE3-4F4F-9FAC-553D928713C2}"/>
              </a:ext>
            </a:extLst>
          </p:cNvPr>
          <p:cNvSpPr/>
          <p:nvPr/>
        </p:nvSpPr>
        <p:spPr>
          <a:xfrm>
            <a:off x="266040" y="192299"/>
            <a:ext cx="8767593" cy="499496"/>
          </a:xfrm>
          <a:prstGeom prst="rect">
            <a:avLst/>
          </a:prstGeom>
        </p:spPr>
        <p:txBody>
          <a:bodyPr wrap="none">
            <a:spAutoFit/>
          </a:bodyPr>
          <a:lstStyle/>
          <a:p>
            <a:r>
              <a:rPr lang="zh-CN" altLang="en-US" sz="2646" dirty="0">
                <a:solidFill>
                  <a:schemeClr val="tx1">
                    <a:lumMod val="85000"/>
                    <a:lumOff val="15000"/>
                  </a:schemeClr>
                </a:solidFill>
                <a:latin typeface="Segoe UI" panose="020B0502040204020203" pitchFamily="34" charset="0"/>
                <a:ea typeface="Segoe UI Symbol" panose="020B0502040204020203" pitchFamily="34" charset="0"/>
                <a:cs typeface="Segoe UI" panose="020B0502040204020203" pitchFamily="34" charset="0"/>
              </a:rPr>
              <a:t>半结构化数据</a:t>
            </a:r>
            <a:r>
              <a:rPr lang="en-US" altLang="zh-CN" sz="2646" dirty="0">
                <a:solidFill>
                  <a:schemeClr val="tx1">
                    <a:lumMod val="85000"/>
                    <a:lumOff val="15000"/>
                  </a:schemeClr>
                </a:solidFill>
                <a:latin typeface="Segoe UI" panose="020B0502040204020203" pitchFamily="34" charset="0"/>
                <a:ea typeface="Segoe UI Symbol" panose="020B0502040204020203" pitchFamily="34" charset="0"/>
                <a:cs typeface="Segoe UI" panose="020B0502040204020203" pitchFamily="34" charset="0"/>
              </a:rPr>
              <a:t>——HDF</a:t>
            </a:r>
            <a:r>
              <a:rPr lang="zh-CN" altLang="en-US" sz="2646" dirty="0">
                <a:solidFill>
                  <a:schemeClr val="tx1">
                    <a:lumMod val="85000"/>
                    <a:lumOff val="15000"/>
                  </a:schemeClr>
                </a:solidFill>
                <a:latin typeface="Segoe UI" panose="020B0502040204020203" pitchFamily="34" charset="0"/>
                <a:ea typeface="Segoe UI Symbol" panose="020B0502040204020203" pitchFamily="34" charset="0"/>
                <a:cs typeface="Segoe UI" panose="020B0502040204020203" pitchFamily="34" charset="0"/>
              </a:rPr>
              <a:t>（</a:t>
            </a:r>
            <a:r>
              <a:rPr lang="en-US" altLang="zh-CN" sz="2646" dirty="0">
                <a:solidFill>
                  <a:schemeClr val="tx1">
                    <a:lumMod val="85000"/>
                    <a:lumOff val="15000"/>
                  </a:schemeClr>
                </a:solidFill>
                <a:latin typeface="Segoe UI" panose="020B0502040204020203" pitchFamily="34" charset="0"/>
                <a:ea typeface="Segoe UI Symbol" panose="020B0502040204020203" pitchFamily="34" charset="0"/>
                <a:cs typeface="Segoe UI" panose="020B0502040204020203" pitchFamily="34" charset="0"/>
              </a:rPr>
              <a:t>HIERARCHICAL DATA FORMAT</a:t>
            </a:r>
            <a:r>
              <a:rPr lang="zh-CN" altLang="en-US" sz="2646" dirty="0">
                <a:solidFill>
                  <a:schemeClr val="tx1">
                    <a:lumMod val="85000"/>
                    <a:lumOff val="15000"/>
                  </a:schemeClr>
                </a:solidFill>
                <a:latin typeface="Segoe UI" panose="020B0502040204020203" pitchFamily="34" charset="0"/>
                <a:ea typeface="Segoe UI Symbol" panose="020B0502040204020203" pitchFamily="34" charset="0"/>
                <a:cs typeface="Segoe UI" panose="020B0502040204020203" pitchFamily="34" charset="0"/>
              </a:rPr>
              <a:t>）</a:t>
            </a:r>
            <a:endParaRPr lang="zh-CN" altLang="en-US" sz="2646" dirty="0">
              <a:solidFill>
                <a:schemeClr val="tx1">
                  <a:lumMod val="85000"/>
                  <a:lumOff val="15000"/>
                </a:schemeClr>
              </a:solidFill>
            </a:endParaRPr>
          </a:p>
        </p:txBody>
      </p:sp>
      <p:sp>
        <p:nvSpPr>
          <p:cNvPr id="2" name="日期占位符 1">
            <a:extLst>
              <a:ext uri="{FF2B5EF4-FFF2-40B4-BE49-F238E27FC236}">
                <a16:creationId xmlns:a16="http://schemas.microsoft.com/office/drawing/2014/main" id="{9D19B6AA-E65D-408A-BB7B-18F6C509D023}"/>
              </a:ext>
            </a:extLst>
          </p:cNvPr>
          <p:cNvSpPr>
            <a:spLocks noGrp="1"/>
          </p:cNvSpPr>
          <p:nvPr>
            <p:ph type="dt" sz="half" idx="10"/>
          </p:nvPr>
        </p:nvSpPr>
        <p:spPr/>
        <p:txBody>
          <a:bodyPr/>
          <a:lstStyle/>
          <a:p>
            <a:fld id="{E2948B0F-404A-4DDC-A38C-B7ECFF444F99}" type="datetime1">
              <a:rPr lang="en-US" altLang="zh-CN" smtClean="0"/>
              <a:t>3/23/2020</a:t>
            </a:fld>
            <a:endParaRPr lang="en-US" dirty="0"/>
          </a:p>
        </p:txBody>
      </p:sp>
      <p:sp>
        <p:nvSpPr>
          <p:cNvPr id="3" name="灯片编号占位符 2">
            <a:extLst>
              <a:ext uri="{FF2B5EF4-FFF2-40B4-BE49-F238E27FC236}">
                <a16:creationId xmlns:a16="http://schemas.microsoft.com/office/drawing/2014/main" id="{BC34163D-4EAE-4C8A-AD26-2E3769F1FABA}"/>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14" name="矩形 13">
            <a:extLst>
              <a:ext uri="{FF2B5EF4-FFF2-40B4-BE49-F238E27FC236}">
                <a16:creationId xmlns:a16="http://schemas.microsoft.com/office/drawing/2014/main" id="{69D9B011-FD5A-4E5C-AEB0-FF400BC91894}"/>
              </a:ext>
            </a:extLst>
          </p:cNvPr>
          <p:cNvSpPr/>
          <p:nvPr/>
        </p:nvSpPr>
        <p:spPr>
          <a:xfrm>
            <a:off x="266040" y="639108"/>
            <a:ext cx="4146000" cy="3693319"/>
          </a:xfrm>
          <a:prstGeom prst="rect">
            <a:avLst/>
          </a:prstGeom>
        </p:spPr>
        <p:txBody>
          <a:bodyPr wrap="square">
            <a:spAutoFit/>
          </a:bodyPr>
          <a:lstStyle/>
          <a:p>
            <a:r>
              <a:rPr lang="zh-CN" altLang="en-US" sz="1300" dirty="0"/>
              <a:t>层级数据格式是设计用来存储和组织大量数据的一组文件格式。它最初开发于</a:t>
            </a:r>
            <a:r>
              <a:rPr lang="zh-CN" altLang="en-US" sz="1300" b="1" dirty="0"/>
              <a:t>美国国家超级计算应用中心</a:t>
            </a:r>
            <a:r>
              <a:rPr lang="zh-CN" altLang="en-US" sz="1300" dirty="0"/>
              <a:t>，现在由非营利社团</a:t>
            </a:r>
            <a:r>
              <a:rPr lang="en-US" altLang="zh-CN" sz="1300" dirty="0"/>
              <a:t>HDF Group</a:t>
            </a:r>
            <a:r>
              <a:rPr lang="zh-CN" altLang="en-US" sz="1300" dirty="0"/>
              <a:t>支持，其任务是确保</a:t>
            </a:r>
            <a:r>
              <a:rPr lang="en-US" altLang="zh-CN" sz="1300" dirty="0"/>
              <a:t>HDF5</a:t>
            </a:r>
            <a:r>
              <a:rPr lang="zh-CN" altLang="en-US" sz="1300" dirty="0"/>
              <a:t>技术的持续开发和存储在</a:t>
            </a:r>
            <a:r>
              <a:rPr lang="en-US" altLang="zh-CN" sz="1300" dirty="0"/>
              <a:t>HDF</a:t>
            </a:r>
            <a:r>
              <a:rPr lang="zh-CN" altLang="en-US" sz="1300" dirty="0"/>
              <a:t>中数据的持续可访问性。</a:t>
            </a:r>
            <a:endParaRPr lang="en-US" altLang="zh-CN" sz="1300" dirty="0"/>
          </a:p>
          <a:p>
            <a:endParaRPr lang="en-US" altLang="zh-CN" sz="1300" dirty="0"/>
          </a:p>
          <a:p>
            <a:r>
              <a:rPr lang="zh-CN" altLang="en-US" sz="1300" dirty="0"/>
              <a:t> </a:t>
            </a:r>
            <a:r>
              <a:rPr lang="en-US" altLang="zh-CN" sz="1300" dirty="0"/>
              <a:t>HDF5</a:t>
            </a:r>
            <a:r>
              <a:rPr lang="zh-CN" altLang="en-US" sz="1300" dirty="0"/>
              <a:t>的结构是</a:t>
            </a:r>
            <a:r>
              <a:rPr lang="en-US" altLang="zh-CN" sz="1300" dirty="0"/>
              <a:t>HDF</a:t>
            </a:r>
            <a:r>
              <a:rPr lang="zh-CN" altLang="en-US" sz="1300" dirty="0"/>
              <a:t>的最新迭代，它包括</a:t>
            </a:r>
            <a:endParaRPr lang="en-US" altLang="zh-CN" sz="1300" dirty="0"/>
          </a:p>
          <a:p>
            <a:r>
              <a:rPr lang="zh-CN" altLang="en-US" sz="1300" dirty="0"/>
              <a:t>（</a:t>
            </a:r>
            <a:r>
              <a:rPr lang="en-US" altLang="zh-CN" sz="1300" dirty="0"/>
              <a:t>1</a:t>
            </a:r>
            <a:r>
              <a:rPr lang="zh-CN" altLang="en-US" sz="1300" dirty="0"/>
              <a:t>）组：可能包含其他组或数据集的</a:t>
            </a:r>
            <a:r>
              <a:rPr lang="en-US" altLang="zh-CN" sz="1300" dirty="0"/>
              <a:t>HDF5</a:t>
            </a:r>
            <a:r>
              <a:rPr lang="zh-CN" altLang="en-US" sz="1300" dirty="0"/>
              <a:t>文件中的文件夹样元素</a:t>
            </a:r>
            <a:endParaRPr lang="en-US" altLang="zh-CN" sz="1300" dirty="0"/>
          </a:p>
          <a:p>
            <a:r>
              <a:rPr lang="zh-CN" altLang="en-US" sz="1300" dirty="0"/>
              <a:t>（</a:t>
            </a:r>
            <a:r>
              <a:rPr lang="en-US" altLang="zh-CN" sz="1300" dirty="0"/>
              <a:t>2</a:t>
            </a:r>
            <a:r>
              <a:rPr lang="zh-CN" altLang="en-US" sz="1300" dirty="0"/>
              <a:t>）数据集：</a:t>
            </a:r>
            <a:r>
              <a:rPr lang="en-US" altLang="zh-CN" sz="1300" dirty="0"/>
              <a:t>HDF</a:t>
            </a:r>
            <a:r>
              <a:rPr lang="zh-CN" altLang="en-US" sz="1300" dirty="0"/>
              <a:t>文件中包含的实际数据。 数据集通常存储在文件的组中。  </a:t>
            </a:r>
            <a:r>
              <a:rPr lang="en-US" altLang="zh-CN" sz="1300" dirty="0"/>
              <a:t>HDF</a:t>
            </a:r>
            <a:r>
              <a:rPr lang="zh-CN" altLang="en-US" sz="1300" dirty="0"/>
              <a:t>用于表示</a:t>
            </a:r>
            <a:r>
              <a:rPr lang="en-US" altLang="zh-CN" sz="1300" dirty="0"/>
              <a:t>Internet</a:t>
            </a:r>
            <a:r>
              <a:rPr lang="zh-CN" altLang="en-US" sz="1300" dirty="0"/>
              <a:t>上网站中包含的信息，并在计算机屏幕上直观地呈现该数据</a:t>
            </a:r>
            <a:endParaRPr lang="en-US" altLang="zh-CN" sz="1300" dirty="0"/>
          </a:p>
          <a:p>
            <a:endParaRPr lang="en-US" altLang="zh-CN" sz="1300" dirty="0"/>
          </a:p>
          <a:p>
            <a:r>
              <a:rPr lang="zh-CN" altLang="en-US" sz="1300" dirty="0"/>
              <a:t>由于它使用了</a:t>
            </a:r>
            <a:r>
              <a:rPr lang="en-US" altLang="zh-CN" sz="1300" b="1" dirty="0"/>
              <a:t>B</a:t>
            </a:r>
            <a:r>
              <a:rPr lang="zh-CN" altLang="en-US" sz="1300" b="1" dirty="0"/>
              <a:t>树</a:t>
            </a:r>
            <a:r>
              <a:rPr lang="zh-CN" altLang="en-US" sz="1300" dirty="0"/>
              <a:t>来索引表格对象，</a:t>
            </a:r>
            <a:r>
              <a:rPr lang="en-US" altLang="zh-CN" sz="1300" dirty="0"/>
              <a:t>HDF5</a:t>
            </a:r>
            <a:r>
              <a:rPr lang="zh-CN" altLang="en-US" sz="1300" dirty="0"/>
              <a:t>有效工作于时间序列数据，比如股价序列，网络监控数据，和</a:t>
            </a:r>
            <a:r>
              <a:rPr lang="en-US" altLang="zh-CN" sz="1300" dirty="0"/>
              <a:t>3D</a:t>
            </a:r>
            <a:r>
              <a:rPr lang="zh-CN" altLang="en-US" sz="1300" dirty="0"/>
              <a:t>气象数据。大批量的数据直接进入数组（表格对象），它可以</a:t>
            </a:r>
            <a:r>
              <a:rPr lang="zh-CN" altLang="en-US" sz="1300" b="1" dirty="0"/>
              <a:t>比</a:t>
            </a:r>
            <a:r>
              <a:rPr lang="en-US" altLang="zh-CN" sz="1300" b="1" dirty="0"/>
              <a:t>SQL</a:t>
            </a:r>
            <a:r>
              <a:rPr lang="zh-CN" altLang="en-US" sz="1300" b="1" dirty="0"/>
              <a:t>数据库的行存储更快访问，而非数组数据可获得</a:t>
            </a:r>
            <a:r>
              <a:rPr lang="en-US" altLang="zh-CN" sz="1300" b="1" dirty="0"/>
              <a:t>B</a:t>
            </a:r>
            <a:r>
              <a:rPr lang="zh-CN" altLang="en-US" sz="1300" b="1" dirty="0"/>
              <a:t>树访问。</a:t>
            </a:r>
            <a:r>
              <a:rPr lang="en-US" altLang="zh-CN" sz="1300" b="1" dirty="0"/>
              <a:t>HDF5</a:t>
            </a:r>
            <a:r>
              <a:rPr lang="zh-CN" altLang="en-US" sz="1300" b="1" dirty="0"/>
              <a:t>数据存储机制比</a:t>
            </a:r>
            <a:r>
              <a:rPr lang="en-US" altLang="zh-CN" sz="1300" b="1" dirty="0"/>
              <a:t>SQL</a:t>
            </a:r>
            <a:r>
              <a:rPr lang="zh-CN" altLang="en-US" sz="1300" b="1" dirty="0"/>
              <a:t>星模式（</a:t>
            </a:r>
            <a:r>
              <a:rPr lang="en-US" altLang="zh-CN" sz="1300" b="1" dirty="0"/>
              <a:t>star schema</a:t>
            </a:r>
            <a:r>
              <a:rPr lang="zh-CN" altLang="en-US" sz="1300" b="1" dirty="0"/>
              <a:t>）更简单和快速。</a:t>
            </a:r>
            <a:endParaRPr lang="en-US" altLang="zh-CN" sz="1300" b="1" dirty="0"/>
          </a:p>
        </p:txBody>
      </p:sp>
      <p:pic>
        <p:nvPicPr>
          <p:cNvPr id="4" name="图片 3">
            <a:extLst>
              <a:ext uri="{FF2B5EF4-FFF2-40B4-BE49-F238E27FC236}">
                <a16:creationId xmlns:a16="http://schemas.microsoft.com/office/drawing/2014/main" id="{B1D2CBEE-7935-4B5B-A52F-901FE2811615}"/>
              </a:ext>
            </a:extLst>
          </p:cNvPr>
          <p:cNvPicPr>
            <a:picLocks noChangeAspect="1"/>
          </p:cNvPicPr>
          <p:nvPr/>
        </p:nvPicPr>
        <p:blipFill>
          <a:blip r:embed="rId3"/>
          <a:stretch>
            <a:fillRect/>
          </a:stretch>
        </p:blipFill>
        <p:spPr>
          <a:xfrm>
            <a:off x="4587500" y="946661"/>
            <a:ext cx="4293839" cy="28471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59314049"/>
      </p:ext>
    </p:extLst>
  </p:cSld>
  <p:clrMapOvr>
    <a:masterClrMapping/>
  </p:clrMapOvr>
  <p:transition spd="slow" advClick="0" advTm="196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wipe(left)">
                                      <p:cBhvr>
                                        <p:cTn id="7" dur="9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259"/>
  <p:tag name="MH_SECTIONID" val="260,261,262,263,"/>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heme/theme1.xml><?xml version="1.0" encoding="utf-8"?>
<a:theme xmlns:a="http://schemas.openxmlformats.org/drawingml/2006/main" name="Office 主题​​">
  <a:themeElements>
    <a:clrScheme name="字幕">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1496</TotalTime>
  <Words>1751</Words>
  <Application>Microsoft Office PowerPoint</Application>
  <PresentationFormat>自定义</PresentationFormat>
  <Paragraphs>176</Paragraphs>
  <Slides>18</Slides>
  <Notes>18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18</vt:i4>
      </vt:variant>
    </vt:vector>
  </HeadingPairs>
  <TitlesOfParts>
    <vt:vector size="32" baseType="lpstr">
      <vt:lpstr>等线</vt:lpstr>
      <vt:lpstr>等线 Light</vt:lpstr>
      <vt:lpstr>微软雅黑</vt:lpstr>
      <vt:lpstr>微软雅黑 Light</vt:lpstr>
      <vt:lpstr>Aharoni</vt:lpstr>
      <vt:lpstr>Arial</vt:lpstr>
      <vt:lpstr>Calibri</vt:lpstr>
      <vt:lpstr>Calibri Light</vt:lpstr>
      <vt:lpstr>Helvetica</vt:lpstr>
      <vt:lpstr>Impact</vt:lpstr>
      <vt:lpstr>Leelawadee UI Semilight</vt:lpstr>
      <vt:lpstr>Segoe UI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蔡先森</dc:creator>
  <cp:keywords>ppt模板</cp:keywords>
  <cp:lastModifiedBy>王 少博</cp:lastModifiedBy>
  <cp:revision>130</cp:revision>
  <dcterms:created xsi:type="dcterms:W3CDTF">2016-04-01T16:17:03Z</dcterms:created>
  <dcterms:modified xsi:type="dcterms:W3CDTF">2020-03-23T00:24:56Z</dcterms:modified>
</cp:coreProperties>
</file>